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 id="290" r:id="rId4"/>
    <p:sldId id="259" r:id="rId5"/>
    <p:sldId id="260" r:id="rId6"/>
    <p:sldId id="261" r:id="rId7"/>
    <p:sldId id="264" r:id="rId8"/>
    <p:sldId id="265" r:id="rId9"/>
    <p:sldId id="262" r:id="rId10"/>
    <p:sldId id="263" r:id="rId11"/>
    <p:sldId id="284" r:id="rId12"/>
    <p:sldId id="288" r:id="rId13"/>
    <p:sldId id="266" r:id="rId14"/>
    <p:sldId id="269" r:id="rId15"/>
    <p:sldId id="268" r:id="rId16"/>
    <p:sldId id="291" r:id="rId17"/>
    <p:sldId id="270" r:id="rId18"/>
    <p:sldId id="272" r:id="rId19"/>
    <p:sldId id="273" r:id="rId20"/>
    <p:sldId id="275" r:id="rId21"/>
    <p:sldId id="277" r:id="rId22"/>
    <p:sldId id="278" r:id="rId23"/>
    <p:sldId id="279" r:id="rId24"/>
    <p:sldId id="280" r:id="rId25"/>
    <p:sldId id="281" r:id="rId26"/>
    <p:sldId id="283" r:id="rId27"/>
    <p:sldId id="282" r:id="rId28"/>
    <p:sldId id="287" r:id="rId29"/>
    <p:sldId id="285" r:id="rId30"/>
    <p:sldId id="28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3/13/2018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Psikologi</a:t>
            </a:r>
            <a:r>
              <a:rPr lang="en-US" dirty="0" smtClean="0"/>
              <a:t> </a:t>
            </a:r>
            <a:r>
              <a:rPr lang="en-US" dirty="0" err="1" smtClean="0"/>
              <a:t>Faal</a:t>
            </a:r>
            <a:r>
              <a:rPr lang="en-US" dirty="0" smtClean="0"/>
              <a:t> </a:t>
            </a:r>
            <a:r>
              <a:rPr lang="en-US" dirty="0" err="1" smtClean="0"/>
              <a:t>melalui</a:t>
            </a:r>
            <a:r>
              <a:rPr lang="en-US" dirty="0" smtClean="0"/>
              <a:t> </a:t>
            </a:r>
            <a:r>
              <a:rPr lang="en-US" dirty="0" err="1" smtClean="0"/>
              <a:t>pendekatan</a:t>
            </a:r>
            <a:r>
              <a:rPr lang="en-US" dirty="0" smtClean="0"/>
              <a:t> </a:t>
            </a:r>
            <a:r>
              <a:rPr lang="en-US" dirty="0" err="1" smtClean="0"/>
              <a:t>neurosains</a:t>
            </a:r>
            <a:endParaRPr lang="en-US" dirty="0"/>
          </a:p>
        </p:txBody>
      </p:sp>
      <p:sp>
        <p:nvSpPr>
          <p:cNvPr id="3" name="Subtitle 2"/>
          <p:cNvSpPr>
            <a:spLocks noGrp="1"/>
          </p:cNvSpPr>
          <p:nvPr>
            <p:ph type="subTitle" idx="1"/>
          </p:nvPr>
        </p:nvSpPr>
        <p:spPr/>
        <p:txBody>
          <a:bodyPr/>
          <a:lstStyle/>
          <a:p>
            <a:r>
              <a:rPr lang="en-US" dirty="0" err="1" smtClean="0"/>
              <a:t>Pentingnya</a:t>
            </a:r>
            <a:r>
              <a:rPr lang="en-US" dirty="0" smtClean="0"/>
              <a:t> </a:t>
            </a:r>
            <a:r>
              <a:rPr lang="en-US" dirty="0" err="1" smtClean="0"/>
              <a:t>mempelajari</a:t>
            </a:r>
            <a:r>
              <a:rPr lang="en-US" dirty="0" smtClean="0"/>
              <a:t> </a:t>
            </a:r>
            <a:r>
              <a:rPr lang="en-US" dirty="0" err="1" smtClean="0"/>
              <a:t>otak</a:t>
            </a:r>
            <a:r>
              <a:rPr lang="en-US" dirty="0" smtClean="0"/>
              <a:t> </a:t>
            </a:r>
            <a:r>
              <a:rPr lang="en-US" dirty="0" err="1" smtClean="0"/>
              <a:t>dan</a:t>
            </a:r>
            <a:r>
              <a:rPr lang="en-US" dirty="0" smtClean="0"/>
              <a:t> </a:t>
            </a:r>
            <a:r>
              <a:rPr lang="en-US" dirty="0" err="1" smtClean="0"/>
              <a:t>Perilaku</a:t>
            </a:r>
            <a:r>
              <a:rPr lang="en-US" dirty="0" smtClean="0"/>
              <a:t>, </a:t>
            </a:r>
            <a:r>
              <a:rPr lang="en-US" dirty="0" err="1" smtClean="0"/>
              <a:t>memahami</a:t>
            </a:r>
            <a:r>
              <a:rPr lang="en-US" dirty="0" smtClean="0"/>
              <a:t> </a:t>
            </a:r>
            <a:r>
              <a:rPr lang="en-US" dirty="0" err="1" smtClean="0"/>
              <a:t>genetika</a:t>
            </a:r>
            <a:r>
              <a:rPr lang="en-US" dirty="0" smtClean="0"/>
              <a:t> </a:t>
            </a:r>
            <a:r>
              <a:rPr lang="en-US" dirty="0" err="1" smtClean="0"/>
              <a:t>dan</a:t>
            </a:r>
            <a:r>
              <a:rPr lang="en-US" dirty="0" smtClean="0"/>
              <a:t> </a:t>
            </a:r>
            <a:r>
              <a:rPr lang="en-US" dirty="0" err="1" smtClean="0"/>
              <a:t>riset</a:t>
            </a:r>
            <a:r>
              <a:rPr lang="en-US" dirty="0" smtClean="0"/>
              <a:t> </a:t>
            </a:r>
            <a:r>
              <a:rPr lang="en-US" dirty="0" err="1" smtClean="0"/>
              <a:t>di</a:t>
            </a:r>
            <a:r>
              <a:rPr lang="en-US" dirty="0" smtClean="0"/>
              <a:t> </a:t>
            </a:r>
            <a:r>
              <a:rPr lang="en-US" dirty="0" err="1" smtClean="0"/>
              <a:t>bidang</a:t>
            </a:r>
            <a:r>
              <a:rPr lang="en-US" dirty="0" smtClean="0"/>
              <a:t> </a:t>
            </a:r>
            <a:r>
              <a:rPr lang="en-US" dirty="0" err="1" smtClean="0"/>
              <a:t>Biopsikologi</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accent4">
                    <a:lumMod val="20000"/>
                    <a:lumOff val="80000"/>
                  </a:schemeClr>
                </a:solidFill>
              </a:rPr>
              <a:t>       </a:t>
            </a:r>
            <a:r>
              <a:rPr lang="en-US" sz="4000" b="1" dirty="0" smtClean="0"/>
              <a:t>R E F E R E N S I</a:t>
            </a:r>
            <a:endParaRPr lang="en-US" sz="4000" b="1" dirty="0"/>
          </a:p>
        </p:txBody>
      </p:sp>
      <p:sp>
        <p:nvSpPr>
          <p:cNvPr id="3" name="Content Placeholder 2"/>
          <p:cNvSpPr>
            <a:spLocks noGrp="1"/>
          </p:cNvSpPr>
          <p:nvPr>
            <p:ph idx="1"/>
          </p:nvPr>
        </p:nvSpPr>
        <p:spPr>
          <a:xfrm>
            <a:off x="3133726" y="2214554"/>
            <a:ext cx="5724554" cy="3714776"/>
          </a:xfrm>
        </p:spPr>
        <p:txBody>
          <a:bodyPr/>
          <a:lstStyle/>
          <a:p>
            <a:pPr marL="0" indent="0" fontAlgn="auto">
              <a:spcAft>
                <a:spcPts val="0"/>
              </a:spcAft>
              <a:buClr>
                <a:schemeClr val="accent3"/>
              </a:buClr>
              <a:buNone/>
              <a:defRPr/>
            </a:pPr>
            <a:endParaRPr lang="en-US" sz="2400" dirty="0" smtClean="0">
              <a:solidFill>
                <a:srgbClr val="002060"/>
              </a:solidFill>
            </a:endParaRPr>
          </a:p>
          <a:p>
            <a:pPr marL="274320" indent="-274320">
              <a:buClr>
                <a:schemeClr val="accent3"/>
              </a:buClr>
              <a:defRPr/>
            </a:pPr>
            <a:r>
              <a:rPr lang="en-US" sz="2400" dirty="0" err="1" smtClean="0">
                <a:solidFill>
                  <a:srgbClr val="002060"/>
                </a:solidFill>
              </a:rPr>
              <a:t>Kalat</a:t>
            </a:r>
            <a:r>
              <a:rPr lang="en-US" sz="2400" dirty="0" smtClean="0">
                <a:solidFill>
                  <a:srgbClr val="002060"/>
                </a:solidFill>
              </a:rPr>
              <a:t>. J.W. 2007. </a:t>
            </a:r>
            <a:r>
              <a:rPr lang="en-US" sz="2400" b="1" dirty="0" smtClean="0">
                <a:solidFill>
                  <a:srgbClr val="002060"/>
                </a:solidFill>
              </a:rPr>
              <a:t>Biological Psychology</a:t>
            </a:r>
            <a:r>
              <a:rPr lang="en-US" sz="2400" dirty="0" smtClean="0">
                <a:solidFill>
                  <a:srgbClr val="002060"/>
                </a:solidFill>
              </a:rPr>
              <a:t> 9</a:t>
            </a:r>
            <a:r>
              <a:rPr lang="en-US" sz="2400" baseline="30000" dirty="0" smtClean="0">
                <a:solidFill>
                  <a:srgbClr val="002060"/>
                </a:solidFill>
              </a:rPr>
              <a:t>th</a:t>
            </a:r>
            <a:r>
              <a:rPr lang="en-US" sz="2400" dirty="0" smtClean="0">
                <a:solidFill>
                  <a:srgbClr val="002060"/>
                </a:solidFill>
              </a:rPr>
              <a:t> Edition. USA : Thomson – Wadsworth.</a:t>
            </a:r>
            <a:endParaRPr lang="en-US" sz="2400" smtClean="0">
              <a:solidFill>
                <a:srgbClr val="002060"/>
              </a:solidFill>
            </a:endParaRPr>
          </a:p>
          <a:p>
            <a:pPr marL="274320" indent="-274320" fontAlgn="auto">
              <a:spcAft>
                <a:spcPts val="0"/>
              </a:spcAft>
              <a:buClr>
                <a:schemeClr val="accent3"/>
              </a:buClr>
              <a:defRPr/>
            </a:pPr>
            <a:endParaRPr lang="en-US" sz="2400" smtClean="0">
              <a:solidFill>
                <a:srgbClr val="002060"/>
              </a:solidFill>
            </a:endParaRPr>
          </a:p>
          <a:p>
            <a:pPr marL="274320" indent="-274320" fontAlgn="auto">
              <a:spcAft>
                <a:spcPts val="0"/>
              </a:spcAft>
              <a:buClr>
                <a:schemeClr val="accent3"/>
              </a:buClr>
              <a:defRPr/>
            </a:pPr>
            <a:r>
              <a:rPr lang="en-US" sz="2400" dirty="0" smtClean="0">
                <a:solidFill>
                  <a:srgbClr val="002060"/>
                </a:solidFill>
              </a:rPr>
              <a:t>Carlson</a:t>
            </a:r>
            <a:r>
              <a:rPr lang="en-US" sz="2400" dirty="0" smtClean="0">
                <a:solidFill>
                  <a:srgbClr val="002060"/>
                </a:solidFill>
              </a:rPr>
              <a:t>, </a:t>
            </a:r>
            <a:r>
              <a:rPr lang="en-US" sz="2400" dirty="0" err="1" smtClean="0">
                <a:solidFill>
                  <a:srgbClr val="002060"/>
                </a:solidFill>
              </a:rPr>
              <a:t>Neil.R</a:t>
            </a:r>
            <a:r>
              <a:rPr lang="en-US" sz="2400" dirty="0" smtClean="0">
                <a:solidFill>
                  <a:srgbClr val="002060"/>
                </a:solidFill>
              </a:rPr>
              <a:t>. 2013. </a:t>
            </a:r>
            <a:r>
              <a:rPr lang="en-US" sz="2400" dirty="0" err="1" smtClean="0">
                <a:solidFill>
                  <a:srgbClr val="002060"/>
                </a:solidFill>
              </a:rPr>
              <a:t>Fisiologi</a:t>
            </a:r>
            <a:r>
              <a:rPr lang="en-US" sz="2400" dirty="0" smtClean="0">
                <a:solidFill>
                  <a:srgbClr val="002060"/>
                </a:solidFill>
              </a:rPr>
              <a:t> </a:t>
            </a:r>
            <a:r>
              <a:rPr lang="en-US" sz="2400" dirty="0" err="1" smtClean="0">
                <a:solidFill>
                  <a:srgbClr val="002060"/>
                </a:solidFill>
              </a:rPr>
              <a:t>Perilaku</a:t>
            </a:r>
            <a:r>
              <a:rPr lang="en-US" sz="2400" dirty="0" smtClean="0">
                <a:solidFill>
                  <a:srgbClr val="002060"/>
                </a:solidFill>
              </a:rPr>
              <a:t>, </a:t>
            </a:r>
            <a:r>
              <a:rPr lang="en-US" sz="2400" dirty="0" err="1" smtClean="0">
                <a:solidFill>
                  <a:srgbClr val="002060"/>
                </a:solidFill>
              </a:rPr>
              <a:t>edisi</a:t>
            </a:r>
            <a:r>
              <a:rPr lang="en-US" sz="2400" dirty="0" smtClean="0">
                <a:solidFill>
                  <a:srgbClr val="002060"/>
                </a:solidFill>
              </a:rPr>
              <a:t> </a:t>
            </a:r>
            <a:r>
              <a:rPr lang="en-US" sz="2400" dirty="0" err="1" smtClean="0">
                <a:solidFill>
                  <a:srgbClr val="002060"/>
                </a:solidFill>
              </a:rPr>
              <a:t>kesebelas</a:t>
            </a:r>
            <a:r>
              <a:rPr lang="en-US" sz="2400" dirty="0" smtClean="0">
                <a:solidFill>
                  <a:srgbClr val="002060"/>
                </a:solidFill>
              </a:rPr>
              <a:t>, </a:t>
            </a:r>
            <a:r>
              <a:rPr lang="en-US" sz="2400" dirty="0" err="1" smtClean="0">
                <a:solidFill>
                  <a:srgbClr val="002060"/>
                </a:solidFill>
              </a:rPr>
              <a:t>jilid</a:t>
            </a:r>
            <a:r>
              <a:rPr lang="en-US" sz="2400" dirty="0" smtClean="0">
                <a:solidFill>
                  <a:srgbClr val="002060"/>
                </a:solidFill>
              </a:rPr>
              <a:t> 1 &amp;2 : </a:t>
            </a:r>
            <a:r>
              <a:rPr lang="en-US" sz="2400" dirty="0" err="1" smtClean="0">
                <a:solidFill>
                  <a:srgbClr val="002060"/>
                </a:solidFill>
              </a:rPr>
              <a:t>Erlangga</a:t>
            </a:r>
            <a:endParaRPr lang="en-US" sz="2400" dirty="0" smtClean="0">
              <a:solidFill>
                <a:srgbClr val="002060"/>
              </a:solidFill>
            </a:endParaRPr>
          </a:p>
          <a:p>
            <a:pPr marL="274320" indent="-274320" fontAlgn="auto">
              <a:spcAft>
                <a:spcPts val="0"/>
              </a:spcAft>
              <a:buClr>
                <a:schemeClr val="accent3"/>
              </a:buClr>
              <a:buNone/>
              <a:defRPr/>
            </a:pPr>
            <a:endParaRPr lang="en-US" dirty="0">
              <a:solidFill>
                <a:srgbClr val="002060"/>
              </a:solidFill>
            </a:endParaRPr>
          </a:p>
          <a:p>
            <a:pPr marL="0" lvl="0" indent="0" fontAlgn="auto">
              <a:spcAft>
                <a:spcPts val="0"/>
              </a:spcAft>
              <a:buClr>
                <a:schemeClr val="accent3"/>
              </a:buClr>
              <a:buNone/>
              <a:defRPr/>
            </a:pPr>
            <a:endParaRPr lang="en-US" sz="2400" dirty="0" smtClean="0">
              <a:solidFill>
                <a:srgbClr val="002060"/>
              </a:solidFill>
            </a:endParaRPr>
          </a:p>
          <a:p>
            <a:pPr marL="274320" lvl="0" indent="-274320" fontAlgn="auto">
              <a:spcAft>
                <a:spcPts val="0"/>
              </a:spcAft>
              <a:buClr>
                <a:schemeClr val="accent3"/>
              </a:buClr>
              <a:defRPr/>
            </a:pPr>
            <a:endParaRPr lang="id-ID" dirty="0" smtClean="0">
              <a:solidFill>
                <a:srgbClr val="000066"/>
              </a:solidFill>
            </a:endParaRPr>
          </a:p>
          <a:p>
            <a:pPr marL="274320" indent="-274320" fontAlgn="auto">
              <a:spcAft>
                <a:spcPts val="0"/>
              </a:spcAft>
              <a:buClr>
                <a:schemeClr val="accent3"/>
              </a:buClr>
              <a:defRPr/>
            </a:pPr>
            <a:endParaRPr lang="en-US" dirty="0" smtClean="0"/>
          </a:p>
          <a:p>
            <a:pPr marL="274320" lvl="0" indent="-274320" fontAlgn="auto">
              <a:spcAft>
                <a:spcPts val="0"/>
              </a:spcAft>
              <a:buClr>
                <a:schemeClr val="accent3"/>
              </a:buClr>
              <a:buNone/>
              <a:defRPr/>
            </a:pPr>
            <a:endParaRPr lang="id-ID" dirty="0" smtClean="0"/>
          </a:p>
          <a:p>
            <a:pPr marL="274320" indent="-274320" fontAlgn="auto">
              <a:spcAft>
                <a:spcPts val="0"/>
              </a:spcAft>
              <a:buClr>
                <a:schemeClr val="accent3"/>
              </a:buClr>
              <a:buNone/>
              <a:defRPr/>
            </a:pPr>
            <a:endParaRPr lang="en-US" dirty="0" smtClean="0">
              <a:solidFill>
                <a:schemeClr val="tx2">
                  <a:lumMod val="50000"/>
                </a:schemeClr>
              </a:solidFill>
            </a:endParaRPr>
          </a:p>
        </p:txBody>
      </p:sp>
      <p:sp>
        <p:nvSpPr>
          <p:cNvPr id="4" name="Slide Number Placeholder 3"/>
          <p:cNvSpPr>
            <a:spLocks noGrp="1"/>
          </p:cNvSpPr>
          <p:nvPr>
            <p:ph type="sldNum" sz="quarter" idx="12"/>
          </p:nvPr>
        </p:nvSpPr>
        <p:spPr/>
        <p:txBody>
          <a:bodyPr/>
          <a:lstStyle/>
          <a:p>
            <a:fld id="{93DE7047-76F6-417A-B48C-795247F59E2F}" type="slidenum">
              <a:rPr lang="en-US" smtClean="0"/>
              <a:pPr/>
              <a:t>2</a:t>
            </a:fld>
            <a:endParaRPr lang="en-US"/>
          </a:p>
        </p:txBody>
      </p:sp>
      <p:pic>
        <p:nvPicPr>
          <p:cNvPr id="19458" name="Picture 2" descr="Hasil gambar untuk penelitian biopsikologi"/>
          <p:cNvPicPr>
            <a:picLocks noChangeAspect="1" noChangeArrowheads="1"/>
          </p:cNvPicPr>
          <p:nvPr/>
        </p:nvPicPr>
        <p:blipFill>
          <a:blip r:embed="rId2"/>
          <a:srcRect/>
          <a:stretch>
            <a:fillRect/>
          </a:stretch>
        </p:blipFill>
        <p:spPr bwMode="auto">
          <a:xfrm>
            <a:off x="381000" y="1143000"/>
            <a:ext cx="1939925" cy="2271730"/>
          </a:xfrm>
          <a:prstGeom prst="rect">
            <a:avLst/>
          </a:prstGeom>
          <a:noFill/>
        </p:spPr>
      </p:pic>
      <p:pic>
        <p:nvPicPr>
          <p:cNvPr id="7" name="Picture 2" descr="Hasil gambar untuk fisiologi perilaku carlson"/>
          <p:cNvPicPr>
            <a:picLocks noChangeAspect="1" noChangeArrowheads="1"/>
          </p:cNvPicPr>
          <p:nvPr/>
        </p:nvPicPr>
        <p:blipFill>
          <a:blip r:embed="rId3" cstate="print"/>
          <a:srcRect/>
          <a:stretch>
            <a:fillRect/>
          </a:stretch>
        </p:blipFill>
        <p:spPr bwMode="auto">
          <a:xfrm>
            <a:off x="228600" y="4038600"/>
            <a:ext cx="2206625" cy="2332038"/>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accent4">
                    <a:lumMod val="20000"/>
                    <a:lumOff val="80000"/>
                  </a:schemeClr>
                </a:solidFill>
              </a:rPr>
              <a:t>       </a:t>
            </a:r>
            <a:r>
              <a:rPr lang="en-US" sz="4000" b="1" dirty="0" smtClean="0"/>
              <a:t>R E F E R E N S I</a:t>
            </a:r>
            <a:endParaRPr lang="en-US" sz="4000" b="1" dirty="0"/>
          </a:p>
        </p:txBody>
      </p:sp>
      <p:sp>
        <p:nvSpPr>
          <p:cNvPr id="3" name="Content Placeholder 2"/>
          <p:cNvSpPr>
            <a:spLocks noGrp="1"/>
          </p:cNvSpPr>
          <p:nvPr>
            <p:ph idx="1"/>
          </p:nvPr>
        </p:nvSpPr>
        <p:spPr>
          <a:xfrm>
            <a:off x="3133726" y="2214554"/>
            <a:ext cx="5724554" cy="3714776"/>
          </a:xfrm>
        </p:spPr>
        <p:txBody>
          <a:bodyPr/>
          <a:lstStyle/>
          <a:p>
            <a:pPr marL="274320" indent="-274320" fontAlgn="auto">
              <a:spcAft>
                <a:spcPts val="0"/>
              </a:spcAft>
              <a:buClr>
                <a:schemeClr val="accent3"/>
              </a:buClr>
              <a:defRPr/>
            </a:pPr>
            <a:r>
              <a:rPr lang="en-US" sz="2400" dirty="0" smtClean="0">
                <a:solidFill>
                  <a:srgbClr val="002060"/>
                </a:solidFill>
              </a:rPr>
              <a:t>Garret, B. 2003. </a:t>
            </a:r>
            <a:r>
              <a:rPr lang="en-US" sz="2400" b="1" dirty="0" smtClean="0">
                <a:solidFill>
                  <a:srgbClr val="002060"/>
                </a:solidFill>
              </a:rPr>
              <a:t>Brain and Behavior</a:t>
            </a:r>
            <a:r>
              <a:rPr lang="en-US" sz="2400" dirty="0" smtClean="0">
                <a:solidFill>
                  <a:srgbClr val="002060"/>
                </a:solidFill>
              </a:rPr>
              <a:t>. USA : Thomson – Wadsworth.</a:t>
            </a:r>
          </a:p>
          <a:p>
            <a:pPr marL="0" indent="0" fontAlgn="auto">
              <a:spcAft>
                <a:spcPts val="0"/>
              </a:spcAft>
              <a:buClr>
                <a:schemeClr val="accent3"/>
              </a:buClr>
              <a:buNone/>
              <a:defRPr/>
            </a:pPr>
            <a:endParaRPr lang="en-US" sz="2400" dirty="0" smtClean="0">
              <a:solidFill>
                <a:srgbClr val="002060"/>
              </a:solidFill>
            </a:endParaRPr>
          </a:p>
          <a:p>
            <a:pPr marL="274320" indent="-274320" fontAlgn="auto">
              <a:spcAft>
                <a:spcPts val="0"/>
              </a:spcAft>
              <a:buClr>
                <a:schemeClr val="accent3"/>
              </a:buClr>
              <a:defRPr/>
            </a:pPr>
            <a:r>
              <a:rPr lang="en-US" sz="2400" dirty="0" err="1" smtClean="0">
                <a:solidFill>
                  <a:srgbClr val="002060"/>
                </a:solidFill>
              </a:rPr>
              <a:t>Pinel</a:t>
            </a:r>
            <a:r>
              <a:rPr lang="en-US" sz="2400" dirty="0" smtClean="0">
                <a:solidFill>
                  <a:srgbClr val="002060"/>
                </a:solidFill>
              </a:rPr>
              <a:t>, John P.J., 2009. </a:t>
            </a:r>
            <a:r>
              <a:rPr lang="en-US" sz="2400" b="1" dirty="0" err="1" smtClean="0">
                <a:solidFill>
                  <a:srgbClr val="002060"/>
                </a:solidFill>
              </a:rPr>
              <a:t>Biopsikologi</a:t>
            </a:r>
            <a:r>
              <a:rPr lang="en-US" sz="2400" dirty="0" smtClean="0">
                <a:solidFill>
                  <a:srgbClr val="002060"/>
                </a:solidFill>
              </a:rPr>
              <a:t>, </a:t>
            </a:r>
            <a:r>
              <a:rPr lang="en-US" sz="2400" dirty="0" err="1" smtClean="0">
                <a:solidFill>
                  <a:srgbClr val="002060"/>
                </a:solidFill>
              </a:rPr>
              <a:t>edisi</a:t>
            </a:r>
            <a:r>
              <a:rPr lang="en-US" sz="2400" dirty="0" smtClean="0">
                <a:solidFill>
                  <a:srgbClr val="002060"/>
                </a:solidFill>
              </a:rPr>
              <a:t> </a:t>
            </a:r>
            <a:r>
              <a:rPr lang="en-US" sz="2400" dirty="0" err="1" smtClean="0">
                <a:solidFill>
                  <a:srgbClr val="002060"/>
                </a:solidFill>
              </a:rPr>
              <a:t>ke</a:t>
            </a:r>
            <a:r>
              <a:rPr lang="en-US" sz="2400" dirty="0" smtClean="0">
                <a:solidFill>
                  <a:srgbClr val="002060"/>
                </a:solidFill>
              </a:rPr>
              <a:t> 7, </a:t>
            </a:r>
            <a:r>
              <a:rPr lang="en-US" sz="2400" dirty="0" err="1" smtClean="0">
                <a:solidFill>
                  <a:srgbClr val="002060"/>
                </a:solidFill>
              </a:rPr>
              <a:t>cetakan</a:t>
            </a:r>
            <a:r>
              <a:rPr lang="en-US" sz="2400" dirty="0" smtClean="0">
                <a:solidFill>
                  <a:srgbClr val="002060"/>
                </a:solidFill>
              </a:rPr>
              <a:t> 1: </a:t>
            </a:r>
            <a:r>
              <a:rPr lang="en-US" sz="2400" dirty="0" err="1" smtClean="0">
                <a:solidFill>
                  <a:srgbClr val="002060"/>
                </a:solidFill>
              </a:rPr>
              <a:t>Pustaka</a:t>
            </a:r>
            <a:r>
              <a:rPr lang="en-US" sz="2400" dirty="0" smtClean="0">
                <a:solidFill>
                  <a:srgbClr val="002060"/>
                </a:solidFill>
              </a:rPr>
              <a:t> </a:t>
            </a:r>
            <a:r>
              <a:rPr lang="en-US" sz="2400" dirty="0" err="1" smtClean="0">
                <a:solidFill>
                  <a:srgbClr val="002060"/>
                </a:solidFill>
              </a:rPr>
              <a:t>Pelajar</a:t>
            </a:r>
            <a:endParaRPr lang="en-US" sz="2400" dirty="0" smtClean="0">
              <a:solidFill>
                <a:srgbClr val="002060"/>
              </a:solidFill>
            </a:endParaRPr>
          </a:p>
          <a:p>
            <a:pPr marL="274320" indent="-274320" fontAlgn="auto">
              <a:spcAft>
                <a:spcPts val="0"/>
              </a:spcAft>
              <a:buClr>
                <a:schemeClr val="accent3"/>
              </a:buClr>
              <a:buNone/>
              <a:defRPr/>
            </a:pPr>
            <a:endParaRPr lang="en-US" dirty="0">
              <a:solidFill>
                <a:srgbClr val="002060"/>
              </a:solidFill>
            </a:endParaRPr>
          </a:p>
          <a:p>
            <a:pPr marL="0" lvl="0" indent="0" fontAlgn="auto">
              <a:spcAft>
                <a:spcPts val="0"/>
              </a:spcAft>
              <a:buClr>
                <a:schemeClr val="accent3"/>
              </a:buClr>
              <a:buNone/>
              <a:defRPr/>
            </a:pPr>
            <a:endParaRPr lang="en-US" sz="2400" dirty="0" smtClean="0">
              <a:solidFill>
                <a:srgbClr val="002060"/>
              </a:solidFill>
            </a:endParaRPr>
          </a:p>
          <a:p>
            <a:pPr marL="274320" lvl="0" indent="-274320" fontAlgn="auto">
              <a:spcAft>
                <a:spcPts val="0"/>
              </a:spcAft>
              <a:buClr>
                <a:schemeClr val="accent3"/>
              </a:buClr>
              <a:defRPr/>
            </a:pPr>
            <a:endParaRPr lang="id-ID" dirty="0" smtClean="0">
              <a:solidFill>
                <a:srgbClr val="000066"/>
              </a:solidFill>
            </a:endParaRPr>
          </a:p>
          <a:p>
            <a:pPr marL="274320" indent="-274320" fontAlgn="auto">
              <a:spcAft>
                <a:spcPts val="0"/>
              </a:spcAft>
              <a:buClr>
                <a:schemeClr val="accent3"/>
              </a:buClr>
              <a:defRPr/>
            </a:pPr>
            <a:endParaRPr lang="en-US" dirty="0" smtClean="0"/>
          </a:p>
          <a:p>
            <a:pPr marL="274320" lvl="0" indent="-274320" fontAlgn="auto">
              <a:spcAft>
                <a:spcPts val="0"/>
              </a:spcAft>
              <a:buClr>
                <a:schemeClr val="accent3"/>
              </a:buClr>
              <a:buNone/>
              <a:defRPr/>
            </a:pPr>
            <a:endParaRPr lang="id-ID" dirty="0" smtClean="0"/>
          </a:p>
          <a:p>
            <a:pPr marL="274320" indent="-274320" fontAlgn="auto">
              <a:spcAft>
                <a:spcPts val="0"/>
              </a:spcAft>
              <a:buClr>
                <a:schemeClr val="accent3"/>
              </a:buClr>
              <a:buNone/>
              <a:defRPr/>
            </a:pPr>
            <a:endParaRPr lang="en-US" dirty="0" smtClean="0">
              <a:solidFill>
                <a:schemeClr val="tx2">
                  <a:lumMod val="50000"/>
                </a:schemeClr>
              </a:solidFill>
            </a:endParaRPr>
          </a:p>
        </p:txBody>
      </p:sp>
      <p:sp>
        <p:nvSpPr>
          <p:cNvPr id="4" name="Slide Number Placeholder 3"/>
          <p:cNvSpPr>
            <a:spLocks noGrp="1"/>
          </p:cNvSpPr>
          <p:nvPr>
            <p:ph type="sldNum" sz="quarter" idx="12"/>
          </p:nvPr>
        </p:nvSpPr>
        <p:spPr/>
        <p:txBody>
          <a:bodyPr/>
          <a:lstStyle/>
          <a:p>
            <a:fld id="{93DE7047-76F6-417A-B48C-795247F59E2F}" type="slidenum">
              <a:rPr lang="en-US" smtClean="0"/>
              <a:pPr/>
              <a:t>3</a:t>
            </a:fld>
            <a:endParaRPr lang="en-US"/>
          </a:p>
        </p:txBody>
      </p:sp>
      <p:pic>
        <p:nvPicPr>
          <p:cNvPr id="19460" name="Picture 4" descr="Hasil gambar untuk penelitian biopsikologi"/>
          <p:cNvPicPr>
            <a:picLocks noChangeAspect="1" noChangeArrowheads="1"/>
          </p:cNvPicPr>
          <p:nvPr/>
        </p:nvPicPr>
        <p:blipFill>
          <a:blip r:embed="rId2"/>
          <a:srcRect/>
          <a:stretch>
            <a:fillRect/>
          </a:stretch>
        </p:blipFill>
        <p:spPr bwMode="auto">
          <a:xfrm>
            <a:off x="155575" y="3917951"/>
            <a:ext cx="1847850" cy="2438399"/>
          </a:xfrm>
          <a:prstGeom prst="rect">
            <a:avLst/>
          </a:prstGeom>
          <a:noFill/>
        </p:spPr>
      </p:pic>
      <p:pic>
        <p:nvPicPr>
          <p:cNvPr id="19462" name="Picture 6" descr="Hasil gambar untuk garrett brain and behavior 4th edition"/>
          <p:cNvPicPr>
            <a:picLocks noChangeAspect="1" noChangeArrowheads="1"/>
          </p:cNvPicPr>
          <p:nvPr/>
        </p:nvPicPr>
        <p:blipFill>
          <a:blip r:embed="rId3"/>
          <a:srcRect/>
          <a:stretch>
            <a:fillRect/>
          </a:stretch>
        </p:blipFill>
        <p:spPr bwMode="auto">
          <a:xfrm>
            <a:off x="155575" y="1200892"/>
            <a:ext cx="1939925" cy="2304307"/>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err="1" smtClean="0"/>
              <a:t>Biopsikologi</a:t>
            </a:r>
            <a:r>
              <a:rPr lang="en-US" dirty="0" smtClean="0"/>
              <a:t> – </a:t>
            </a:r>
            <a:r>
              <a:rPr lang="en-US" dirty="0" err="1" smtClean="0"/>
              <a:t>Psikologi</a:t>
            </a:r>
            <a:r>
              <a:rPr lang="en-US" dirty="0" smtClean="0"/>
              <a:t> </a:t>
            </a:r>
            <a:r>
              <a:rPr lang="en-US" dirty="0" err="1" smtClean="0"/>
              <a:t>Faal</a:t>
            </a:r>
            <a:endParaRPr lang="en-US" dirty="0"/>
          </a:p>
        </p:txBody>
      </p:sp>
      <p:sp>
        <p:nvSpPr>
          <p:cNvPr id="3" name="Content Placeholder 2"/>
          <p:cNvSpPr>
            <a:spLocks noGrp="1"/>
          </p:cNvSpPr>
          <p:nvPr>
            <p:ph idx="1"/>
          </p:nvPr>
        </p:nvSpPr>
        <p:spPr>
          <a:xfrm>
            <a:off x="457200" y="1219200"/>
            <a:ext cx="8229600" cy="5334000"/>
          </a:xfrm>
        </p:spPr>
        <p:txBody>
          <a:bodyPr>
            <a:normAutofit/>
          </a:bodyPr>
          <a:lstStyle/>
          <a:p>
            <a:r>
              <a:rPr lang="en-US" dirty="0" smtClean="0">
                <a:sym typeface="Wingdings" pitchFamily="2" charset="2"/>
              </a:rPr>
              <a:t> </a:t>
            </a:r>
            <a:r>
              <a:rPr lang="en-US" dirty="0" err="1" smtClean="0">
                <a:sym typeface="Wingdings" pitchFamily="2" charset="2"/>
              </a:rPr>
              <a:t>Pendekatan</a:t>
            </a:r>
            <a:r>
              <a:rPr lang="en-US" dirty="0" smtClean="0">
                <a:sym typeface="Wingdings" pitchFamily="2" charset="2"/>
              </a:rPr>
              <a:t> </a:t>
            </a:r>
            <a:r>
              <a:rPr lang="en-US" dirty="0" err="1" smtClean="0">
                <a:sym typeface="Wingdings" pitchFamily="2" charset="2"/>
              </a:rPr>
              <a:t>ilmu</a:t>
            </a:r>
            <a:r>
              <a:rPr lang="en-US" dirty="0" smtClean="0">
                <a:sym typeface="Wingdings" pitchFamily="2" charset="2"/>
              </a:rPr>
              <a:t> </a:t>
            </a:r>
            <a:r>
              <a:rPr lang="en-US" dirty="0" err="1" smtClean="0">
                <a:sym typeface="Wingdings" pitchFamily="2" charset="2"/>
              </a:rPr>
              <a:t>biologi</a:t>
            </a:r>
            <a:r>
              <a:rPr lang="en-US" dirty="0" smtClean="0">
                <a:sym typeface="Wingdings" pitchFamily="2" charset="2"/>
              </a:rPr>
              <a:t> </a:t>
            </a:r>
            <a:r>
              <a:rPr lang="en-US" dirty="0" err="1" smtClean="0">
                <a:sym typeface="Wingdings" pitchFamily="2" charset="2"/>
              </a:rPr>
              <a:t>terhadap</a:t>
            </a:r>
            <a:r>
              <a:rPr lang="en-US" dirty="0" smtClean="0">
                <a:sym typeface="Wingdings" pitchFamily="2" charset="2"/>
              </a:rPr>
              <a:t> </a:t>
            </a:r>
            <a:r>
              <a:rPr lang="en-US" dirty="0" err="1" smtClean="0">
                <a:sym typeface="Wingdings" pitchFamily="2" charset="2"/>
              </a:rPr>
              <a:t>psikologi</a:t>
            </a:r>
            <a:endParaRPr lang="en-US" dirty="0" smtClean="0"/>
          </a:p>
          <a:p>
            <a:r>
              <a:rPr lang="en-US" dirty="0" err="1" smtClean="0"/>
              <a:t>Biopsikologi</a:t>
            </a:r>
            <a:r>
              <a:rPr lang="en-US" dirty="0" smtClean="0"/>
              <a:t> </a:t>
            </a:r>
            <a:r>
              <a:rPr lang="en-US" dirty="0" err="1" smtClean="0"/>
              <a:t>adalah</a:t>
            </a:r>
            <a:r>
              <a:rPr lang="en-US" dirty="0" smtClean="0"/>
              <a:t> </a:t>
            </a:r>
            <a:r>
              <a:rPr lang="en-US" dirty="0" err="1" smtClean="0"/>
              <a:t>studi</a:t>
            </a:r>
            <a:r>
              <a:rPr lang="en-US" dirty="0" smtClean="0"/>
              <a:t> </a:t>
            </a:r>
            <a:r>
              <a:rPr lang="en-US" dirty="0" err="1" smtClean="0"/>
              <a:t>ilmiah</a:t>
            </a:r>
            <a:r>
              <a:rPr lang="en-US" dirty="0" smtClean="0"/>
              <a:t> </a:t>
            </a:r>
            <a:r>
              <a:rPr lang="en-US" dirty="0" err="1" smtClean="0"/>
              <a:t>tentang</a:t>
            </a:r>
            <a:r>
              <a:rPr lang="en-US" dirty="0" smtClean="0"/>
              <a:t> </a:t>
            </a:r>
            <a:r>
              <a:rPr lang="en-US" dirty="0" err="1" smtClean="0"/>
              <a:t>biologi</a:t>
            </a:r>
            <a:r>
              <a:rPr lang="en-US" dirty="0" smtClean="0"/>
              <a:t> </a:t>
            </a:r>
            <a:r>
              <a:rPr lang="en-US" dirty="0" err="1" smtClean="0"/>
              <a:t>perilaku</a:t>
            </a:r>
            <a:r>
              <a:rPr lang="en-US" dirty="0" smtClean="0"/>
              <a:t> (Pinel,2009).</a:t>
            </a:r>
          </a:p>
          <a:p>
            <a:r>
              <a:rPr lang="en-US" dirty="0" err="1" smtClean="0"/>
              <a:t>Biopsikologi</a:t>
            </a:r>
            <a:r>
              <a:rPr lang="en-US" dirty="0" smtClean="0"/>
              <a:t> </a:t>
            </a:r>
            <a:r>
              <a:rPr lang="en-US" dirty="0" err="1" smtClean="0"/>
              <a:t>adalah</a:t>
            </a:r>
            <a:r>
              <a:rPr lang="en-US" dirty="0" smtClean="0"/>
              <a:t> </a:t>
            </a:r>
            <a:r>
              <a:rPr lang="en-US" dirty="0" err="1" smtClean="0"/>
              <a:t>ilmu</a:t>
            </a:r>
            <a:r>
              <a:rPr lang="en-US" dirty="0" smtClean="0"/>
              <a:t> yang </a:t>
            </a:r>
            <a:r>
              <a:rPr lang="en-US" dirty="0" err="1" smtClean="0"/>
              <a:t>mempelajari</a:t>
            </a:r>
            <a:r>
              <a:rPr lang="en-US" dirty="0" smtClean="0"/>
              <a:t> </a:t>
            </a:r>
            <a:r>
              <a:rPr lang="en-US" dirty="0" err="1" smtClean="0"/>
              <a:t>mekanisme</a:t>
            </a:r>
            <a:r>
              <a:rPr lang="en-US" dirty="0" smtClean="0"/>
              <a:t> </a:t>
            </a:r>
            <a:r>
              <a:rPr lang="en-US" dirty="0" err="1" smtClean="0"/>
              <a:t>perilaku</a:t>
            </a:r>
            <a:r>
              <a:rPr lang="en-US" dirty="0" smtClean="0"/>
              <a:t> </a:t>
            </a:r>
            <a:r>
              <a:rPr lang="en-US" dirty="0" err="1" smtClean="0"/>
              <a:t>dan</a:t>
            </a:r>
            <a:r>
              <a:rPr lang="en-US" dirty="0" smtClean="0"/>
              <a:t> </a:t>
            </a:r>
            <a:r>
              <a:rPr lang="en-US" dirty="0" err="1" smtClean="0"/>
              <a:t>pengalaman</a:t>
            </a:r>
            <a:r>
              <a:rPr lang="en-US" dirty="0" smtClean="0"/>
              <a:t> </a:t>
            </a:r>
            <a:r>
              <a:rPr lang="en-US" dirty="0" err="1" smtClean="0"/>
              <a:t>fisiologi</a:t>
            </a:r>
            <a:r>
              <a:rPr lang="en-US" dirty="0" smtClean="0"/>
              <a:t>, </a:t>
            </a:r>
            <a:r>
              <a:rPr lang="en-US" dirty="0" err="1" smtClean="0"/>
              <a:t>evolusi</a:t>
            </a:r>
            <a:r>
              <a:rPr lang="en-US" dirty="0" smtClean="0"/>
              <a:t> </a:t>
            </a:r>
            <a:r>
              <a:rPr lang="en-US" dirty="0" err="1" smtClean="0"/>
              <a:t>serta</a:t>
            </a:r>
            <a:r>
              <a:rPr lang="en-US" dirty="0" smtClean="0"/>
              <a:t> </a:t>
            </a:r>
            <a:r>
              <a:rPr lang="en-US" dirty="0" err="1" smtClean="0"/>
              <a:t>perkembangannya</a:t>
            </a:r>
            <a:r>
              <a:rPr lang="en-US" dirty="0" smtClean="0"/>
              <a:t> (</a:t>
            </a:r>
            <a:r>
              <a:rPr lang="en-US" dirty="0" err="1" smtClean="0"/>
              <a:t>Kallat</a:t>
            </a:r>
            <a:r>
              <a:rPr lang="en-US" dirty="0" smtClean="0"/>
              <a:t>, 2010)</a:t>
            </a:r>
          </a:p>
          <a:p>
            <a:r>
              <a:rPr lang="en-US" dirty="0" err="1" smtClean="0"/>
              <a:t>Psikologi</a:t>
            </a:r>
            <a:r>
              <a:rPr lang="en-US" dirty="0" smtClean="0"/>
              <a:t>  </a:t>
            </a:r>
            <a:r>
              <a:rPr lang="en-US" dirty="0" err="1" smtClean="0"/>
              <a:t>merupakan</a:t>
            </a:r>
            <a:r>
              <a:rPr lang="en-US" dirty="0" smtClean="0"/>
              <a:t> </a:t>
            </a:r>
            <a:r>
              <a:rPr lang="en-US" dirty="0" err="1" smtClean="0"/>
              <a:t>studi</a:t>
            </a:r>
            <a:r>
              <a:rPr lang="en-US" dirty="0" smtClean="0"/>
              <a:t> </a:t>
            </a:r>
            <a:r>
              <a:rPr lang="en-US" dirty="0" err="1" smtClean="0"/>
              <a:t>ilmiah</a:t>
            </a:r>
            <a:r>
              <a:rPr lang="en-US" dirty="0" smtClean="0"/>
              <a:t> </a:t>
            </a:r>
            <a:r>
              <a:rPr lang="en-US" dirty="0" err="1" smtClean="0"/>
              <a:t>tentang</a:t>
            </a:r>
            <a:r>
              <a:rPr lang="en-US" dirty="0" smtClean="0"/>
              <a:t> </a:t>
            </a:r>
            <a:r>
              <a:rPr lang="en-US" dirty="0" err="1" smtClean="0"/>
              <a:t>perilaku</a:t>
            </a:r>
            <a:r>
              <a:rPr lang="en-US" dirty="0" smtClean="0"/>
              <a:t> </a:t>
            </a:r>
            <a:r>
              <a:rPr lang="en-US" dirty="0" smtClean="0">
                <a:sym typeface="Wingdings" pitchFamily="2" charset="2"/>
              </a:rPr>
              <a:t> </a:t>
            </a:r>
            <a:r>
              <a:rPr lang="en-US" dirty="0" err="1" smtClean="0">
                <a:sym typeface="Wingdings" pitchFamily="2" charset="2"/>
              </a:rPr>
              <a:t>aktifitas</a:t>
            </a:r>
            <a:r>
              <a:rPr lang="en-US" dirty="0" smtClean="0">
                <a:sym typeface="Wingdings" pitchFamily="2" charset="2"/>
              </a:rPr>
              <a:t> yang </a:t>
            </a:r>
            <a:r>
              <a:rPr lang="en-US" dirty="0" err="1" smtClean="0">
                <a:sym typeface="Wingdings" pitchFamily="2" charset="2"/>
              </a:rPr>
              <a:t>terlihat</a:t>
            </a:r>
            <a:r>
              <a:rPr lang="en-US" dirty="0" smtClean="0">
                <a:sym typeface="Wingdings" pitchFamily="2" charset="2"/>
              </a:rPr>
              <a:t> </a:t>
            </a:r>
            <a:r>
              <a:rPr lang="en-US" dirty="0" err="1" smtClean="0">
                <a:sym typeface="Wingdings" pitchFamily="2" charset="2"/>
              </a:rPr>
              <a:t>kasat</a:t>
            </a:r>
            <a:r>
              <a:rPr lang="en-US" dirty="0" smtClean="0">
                <a:sym typeface="Wingdings" pitchFamily="2" charset="2"/>
              </a:rPr>
              <a:t> </a:t>
            </a:r>
            <a:r>
              <a:rPr lang="en-US" dirty="0" err="1" smtClean="0">
                <a:sym typeface="Wingdings" pitchFamily="2" charset="2"/>
              </a:rPr>
              <a:t>mata</a:t>
            </a:r>
            <a:r>
              <a:rPr lang="en-US" dirty="0" smtClean="0">
                <a:sym typeface="Wingdings" pitchFamily="2" charset="2"/>
              </a:rPr>
              <a:t> </a:t>
            </a:r>
            <a:r>
              <a:rPr lang="en-US" dirty="0" err="1" smtClean="0">
                <a:sym typeface="Wingdings" pitchFamily="2" charset="2"/>
              </a:rPr>
              <a:t>maupun</a:t>
            </a:r>
            <a:r>
              <a:rPr lang="en-US" dirty="0" smtClean="0">
                <a:sym typeface="Wingdings" pitchFamily="2" charset="2"/>
              </a:rPr>
              <a:t> </a:t>
            </a:r>
            <a:r>
              <a:rPr lang="en-US" dirty="0" err="1" smtClean="0">
                <a:sym typeface="Wingdings" pitchFamily="2" charset="2"/>
              </a:rPr>
              <a:t>proses-proses</a:t>
            </a:r>
            <a:r>
              <a:rPr lang="en-US" dirty="0" smtClean="0">
                <a:sym typeface="Wingdings" pitchFamily="2" charset="2"/>
              </a:rPr>
              <a:t> internal (</a:t>
            </a:r>
            <a:r>
              <a:rPr lang="en-US" dirty="0" err="1" smtClean="0">
                <a:sym typeface="Wingdings" pitchFamily="2" charset="2"/>
              </a:rPr>
              <a:t>motivasi</a:t>
            </a:r>
            <a:r>
              <a:rPr lang="en-US" dirty="0" smtClean="0">
                <a:sym typeface="Wingdings" pitchFamily="2" charset="2"/>
              </a:rPr>
              <a:t>, </a:t>
            </a:r>
            <a:r>
              <a:rPr lang="en-US" dirty="0" err="1" smtClean="0">
                <a:sym typeface="Wingdings" pitchFamily="2" charset="2"/>
              </a:rPr>
              <a:t>belajar</a:t>
            </a:r>
            <a:r>
              <a:rPr lang="en-US" dirty="0" smtClean="0">
                <a:sym typeface="Wingdings" pitchFamily="2" charset="2"/>
              </a:rPr>
              <a:t>, </a:t>
            </a:r>
            <a:r>
              <a:rPr lang="en-US" dirty="0" err="1" smtClean="0">
                <a:sym typeface="Wingdings" pitchFamily="2" charset="2"/>
              </a:rPr>
              <a:t>ingatan</a:t>
            </a:r>
            <a:r>
              <a:rPr lang="en-US" dirty="0" smtClean="0">
                <a:sym typeface="Wingdings" pitchFamily="2" charset="2"/>
              </a:rPr>
              <a:t>,  </a:t>
            </a:r>
            <a:r>
              <a:rPr lang="en-US" dirty="0" err="1" smtClean="0">
                <a:sym typeface="Wingdings" pitchFamily="2" charset="2"/>
              </a:rPr>
              <a:t>persepsi</a:t>
            </a:r>
            <a:r>
              <a:rPr lang="en-US" dirty="0" smtClean="0">
                <a:sym typeface="Wingdings" pitchFamily="2" charset="2"/>
              </a:rPr>
              <a:t> </a:t>
            </a:r>
            <a:r>
              <a:rPr lang="en-US" dirty="0" err="1" smtClean="0">
                <a:sym typeface="Wingdings" pitchFamily="2" charset="2"/>
              </a:rPr>
              <a:t>dan</a:t>
            </a:r>
            <a:r>
              <a:rPr lang="en-US" dirty="0" smtClean="0">
                <a:sym typeface="Wingdings" pitchFamily="2" charset="2"/>
              </a:rPr>
              <a:t> </a:t>
            </a:r>
            <a:r>
              <a:rPr lang="en-US" dirty="0" err="1" smtClean="0">
                <a:sym typeface="Wingdings" pitchFamily="2" charset="2"/>
              </a:rPr>
              <a:t>emosi</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r>
              <a:rPr lang="en-US" dirty="0" err="1" smtClean="0"/>
              <a:t>Istilah</a:t>
            </a:r>
            <a:r>
              <a:rPr lang="en-US" dirty="0" smtClean="0"/>
              <a:t> </a:t>
            </a:r>
            <a:r>
              <a:rPr lang="en-US" dirty="0" err="1" smtClean="0"/>
              <a:t>Biopsikologi</a:t>
            </a:r>
            <a:r>
              <a:rPr lang="en-US" dirty="0" smtClean="0"/>
              <a:t> </a:t>
            </a:r>
            <a:r>
              <a:rPr lang="en-US" dirty="0" err="1" smtClean="0"/>
              <a:t>memiliki</a:t>
            </a:r>
            <a:r>
              <a:rPr lang="en-US" dirty="0" smtClean="0"/>
              <a:t> </a:t>
            </a:r>
            <a:r>
              <a:rPr lang="en-US" dirty="0" err="1" smtClean="0"/>
              <a:t>makna</a:t>
            </a:r>
            <a:r>
              <a:rPr lang="en-US" dirty="0" smtClean="0"/>
              <a:t> yang </a:t>
            </a:r>
            <a:r>
              <a:rPr lang="en-US" dirty="0" err="1" smtClean="0"/>
              <a:t>sama</a:t>
            </a:r>
            <a:r>
              <a:rPr lang="en-US" dirty="0" smtClean="0"/>
              <a:t> </a:t>
            </a:r>
            <a:r>
              <a:rPr lang="en-US" dirty="0" err="1" smtClean="0"/>
              <a:t>dengan</a:t>
            </a:r>
            <a:r>
              <a:rPr lang="en-US" dirty="0" smtClean="0"/>
              <a:t> </a:t>
            </a:r>
            <a:r>
              <a:rPr lang="en-US" dirty="0" err="1" smtClean="0"/>
              <a:t>psikobiologi</a:t>
            </a:r>
            <a:r>
              <a:rPr lang="en-US" dirty="0" smtClean="0"/>
              <a:t>, </a:t>
            </a:r>
            <a:r>
              <a:rPr lang="en-US" dirty="0" err="1" smtClean="0"/>
              <a:t>psikologi</a:t>
            </a:r>
            <a:r>
              <a:rPr lang="en-US" dirty="0" smtClean="0"/>
              <a:t> </a:t>
            </a:r>
            <a:r>
              <a:rPr lang="en-US" dirty="0" err="1" smtClean="0"/>
              <a:t>fisiologis</a:t>
            </a:r>
            <a:r>
              <a:rPr lang="en-US" dirty="0" smtClean="0"/>
              <a:t>  (</a:t>
            </a:r>
            <a:r>
              <a:rPr lang="en-US" dirty="0" err="1" smtClean="0"/>
              <a:t>Psikologi</a:t>
            </a:r>
            <a:r>
              <a:rPr lang="en-US" dirty="0" smtClean="0"/>
              <a:t> </a:t>
            </a:r>
            <a:r>
              <a:rPr lang="en-US" dirty="0" err="1" smtClean="0"/>
              <a:t>faal</a:t>
            </a:r>
            <a:r>
              <a:rPr lang="en-US" dirty="0" smtClean="0"/>
              <a:t>) </a:t>
            </a:r>
            <a:r>
              <a:rPr lang="en-US" dirty="0" err="1" smtClean="0"/>
              <a:t>dan</a:t>
            </a:r>
            <a:r>
              <a:rPr lang="en-US" dirty="0" smtClean="0"/>
              <a:t> </a:t>
            </a:r>
            <a:r>
              <a:rPr lang="en-US" dirty="0" err="1" smtClean="0"/>
              <a:t>neurosains</a:t>
            </a:r>
            <a:r>
              <a:rPr lang="en-US" dirty="0" smtClean="0"/>
              <a:t> </a:t>
            </a:r>
            <a:r>
              <a:rPr lang="en-US" dirty="0" err="1" smtClean="0"/>
              <a:t>perilaku</a:t>
            </a:r>
            <a:r>
              <a:rPr lang="en-US" dirty="0" smtClean="0"/>
              <a:t>. </a:t>
            </a:r>
          </a:p>
          <a:p>
            <a:r>
              <a:rPr lang="en-US" dirty="0" err="1" smtClean="0"/>
              <a:t>Sebagai</a:t>
            </a:r>
            <a:r>
              <a:rPr lang="en-US" dirty="0" smtClean="0"/>
              <a:t> </a:t>
            </a:r>
            <a:r>
              <a:rPr lang="en-US" dirty="0" err="1" smtClean="0"/>
              <a:t>bidang</a:t>
            </a:r>
            <a:r>
              <a:rPr lang="en-US" dirty="0" smtClean="0"/>
              <a:t> </a:t>
            </a:r>
            <a:r>
              <a:rPr lang="en-US" dirty="0" err="1" smtClean="0"/>
              <a:t>studi</a:t>
            </a:r>
            <a:r>
              <a:rPr lang="en-US" dirty="0" smtClean="0"/>
              <a:t> </a:t>
            </a:r>
            <a:r>
              <a:rPr lang="en-US" dirty="0" err="1" smtClean="0"/>
              <a:t>neurosains</a:t>
            </a:r>
            <a:r>
              <a:rPr lang="en-US" dirty="0" smtClean="0"/>
              <a:t> </a:t>
            </a:r>
            <a:r>
              <a:rPr lang="en-US" dirty="0" err="1" smtClean="0"/>
              <a:t>banyak</a:t>
            </a:r>
            <a:r>
              <a:rPr lang="en-US" dirty="0" smtClean="0"/>
              <a:t> </a:t>
            </a:r>
            <a:r>
              <a:rPr lang="en-US" dirty="0" err="1" smtClean="0"/>
              <a:t>mengandung</a:t>
            </a:r>
            <a:r>
              <a:rPr lang="en-US" dirty="0" smtClean="0"/>
              <a:t> </a:t>
            </a:r>
            <a:r>
              <a:rPr lang="en-US" dirty="0" err="1" smtClean="0"/>
              <a:t>konsep-konsep</a:t>
            </a:r>
            <a:r>
              <a:rPr lang="en-US" dirty="0" smtClean="0"/>
              <a:t> yang </a:t>
            </a:r>
            <a:r>
              <a:rPr lang="en-US" dirty="0" err="1" smtClean="0"/>
              <a:t>terkait</a:t>
            </a:r>
            <a:r>
              <a:rPr lang="en-US" dirty="0" smtClean="0"/>
              <a:t> </a:t>
            </a:r>
            <a:r>
              <a:rPr lang="en-US" dirty="0" err="1" smtClean="0"/>
              <a:t>perilaku</a:t>
            </a:r>
            <a:r>
              <a:rPr lang="en-US" dirty="0" smtClean="0"/>
              <a:t>. </a:t>
            </a:r>
          </a:p>
          <a:p>
            <a:r>
              <a:rPr lang="en-US" dirty="0" err="1" smtClean="0"/>
              <a:t>Sebagian</a:t>
            </a:r>
            <a:r>
              <a:rPr lang="en-US" dirty="0" smtClean="0"/>
              <a:t> </a:t>
            </a:r>
            <a:r>
              <a:rPr lang="en-US" dirty="0" err="1" smtClean="0"/>
              <a:t>besar</a:t>
            </a:r>
            <a:r>
              <a:rPr lang="en-US" dirty="0" smtClean="0"/>
              <a:t> </a:t>
            </a:r>
            <a:r>
              <a:rPr lang="en-US" dirty="0" err="1" smtClean="0"/>
              <a:t>pembahasan</a:t>
            </a:r>
            <a:r>
              <a:rPr lang="en-US" dirty="0" smtClean="0"/>
              <a:t> </a:t>
            </a:r>
            <a:r>
              <a:rPr lang="en-US" dirty="0" err="1" smtClean="0"/>
              <a:t>dalam</a:t>
            </a:r>
            <a:r>
              <a:rPr lang="en-US" dirty="0" smtClean="0"/>
              <a:t> </a:t>
            </a:r>
            <a:r>
              <a:rPr lang="en-US" dirty="0" err="1" smtClean="0"/>
              <a:t>psikologi</a:t>
            </a:r>
            <a:r>
              <a:rPr lang="en-US" dirty="0" smtClean="0"/>
              <a:t> </a:t>
            </a:r>
            <a:r>
              <a:rPr lang="en-US" dirty="0" err="1" smtClean="0"/>
              <a:t>faal</a:t>
            </a:r>
            <a:r>
              <a:rPr lang="en-US" dirty="0" smtClean="0"/>
              <a:t> </a:t>
            </a:r>
            <a:r>
              <a:rPr lang="en-US" dirty="0" err="1" smtClean="0"/>
              <a:t>ini</a:t>
            </a:r>
            <a:r>
              <a:rPr lang="en-US" dirty="0" smtClean="0"/>
              <a:t> </a:t>
            </a:r>
            <a:r>
              <a:rPr lang="en-US" dirty="0" err="1" smtClean="0"/>
              <a:t>terpusat</a:t>
            </a:r>
            <a:r>
              <a:rPr lang="en-US" dirty="0" smtClean="0"/>
              <a:t> </a:t>
            </a:r>
            <a:r>
              <a:rPr lang="en-US" dirty="0" err="1" smtClean="0"/>
              <a:t>pada</a:t>
            </a:r>
            <a:r>
              <a:rPr lang="en-US" dirty="0" smtClean="0"/>
              <a:t> </a:t>
            </a:r>
            <a:r>
              <a:rPr lang="en-US" dirty="0" err="1" smtClean="0"/>
              <a:t>fungsi</a:t>
            </a:r>
            <a:r>
              <a:rPr lang="en-US" dirty="0" smtClean="0"/>
              <a:t> </a:t>
            </a:r>
            <a:r>
              <a:rPr lang="en-US" dirty="0" err="1" smtClean="0"/>
              <a:t>otak</a:t>
            </a:r>
            <a:r>
              <a:rPr lang="en-US" dirty="0" smtClean="0"/>
              <a:t>.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Otak</a:t>
            </a:r>
            <a:r>
              <a:rPr lang="en-US" dirty="0" smtClean="0"/>
              <a:t> </a:t>
            </a:r>
            <a:r>
              <a:rPr lang="en-US" dirty="0" err="1" smtClean="0"/>
              <a:t>dan</a:t>
            </a:r>
            <a:r>
              <a:rPr lang="en-US" dirty="0" smtClean="0"/>
              <a:t> </a:t>
            </a:r>
            <a:r>
              <a:rPr lang="en-US" dirty="0" err="1" smtClean="0"/>
              <a:t>Perilaku</a:t>
            </a:r>
            <a:endParaRPr lang="en-US" dirty="0"/>
          </a:p>
        </p:txBody>
      </p:sp>
      <p:sp>
        <p:nvSpPr>
          <p:cNvPr id="3" name="Content Placeholder 2"/>
          <p:cNvSpPr>
            <a:spLocks noGrp="1"/>
          </p:cNvSpPr>
          <p:nvPr>
            <p:ph idx="1"/>
          </p:nvPr>
        </p:nvSpPr>
        <p:spPr/>
        <p:txBody>
          <a:bodyPr/>
          <a:lstStyle/>
          <a:p>
            <a:r>
              <a:rPr lang="en-US" dirty="0" err="1" smtClean="0"/>
              <a:t>Otak</a:t>
            </a:r>
            <a:r>
              <a:rPr lang="en-US" dirty="0" smtClean="0"/>
              <a:t>  </a:t>
            </a:r>
            <a:r>
              <a:rPr lang="en-US" dirty="0" err="1" smtClean="0"/>
              <a:t>manusia</a:t>
            </a:r>
            <a:r>
              <a:rPr lang="en-US" dirty="0" smtClean="0"/>
              <a:t> </a:t>
            </a:r>
            <a:r>
              <a:rPr lang="en-US" dirty="0" err="1" smtClean="0"/>
              <a:t>memiliki</a:t>
            </a:r>
            <a:r>
              <a:rPr lang="en-US" dirty="0" smtClean="0"/>
              <a:t> </a:t>
            </a:r>
            <a:r>
              <a:rPr lang="en-US" dirty="0" err="1" smtClean="0"/>
              <a:t>berat</a:t>
            </a:r>
            <a:r>
              <a:rPr lang="en-US" dirty="0" smtClean="0"/>
              <a:t> </a:t>
            </a:r>
            <a:r>
              <a:rPr lang="en-US" dirty="0" err="1" smtClean="0"/>
              <a:t>sekitar</a:t>
            </a:r>
            <a:r>
              <a:rPr lang="en-US" dirty="0" smtClean="0"/>
              <a:t> 1,3 kg </a:t>
            </a:r>
          </a:p>
          <a:p>
            <a:r>
              <a:rPr lang="en-US" dirty="0" err="1" smtClean="0"/>
              <a:t>Secara</a:t>
            </a:r>
            <a:r>
              <a:rPr lang="en-US" dirty="0" smtClean="0"/>
              <a:t> </a:t>
            </a:r>
            <a:r>
              <a:rPr lang="en-US" dirty="0" err="1" smtClean="0"/>
              <a:t>mikroskopis</a:t>
            </a:r>
            <a:r>
              <a:rPr lang="en-US" dirty="0" smtClean="0"/>
              <a:t> </a:t>
            </a:r>
            <a:r>
              <a:rPr lang="en-US" dirty="0" err="1" smtClean="0"/>
              <a:t>akan</a:t>
            </a:r>
            <a:r>
              <a:rPr lang="en-US" dirty="0" smtClean="0"/>
              <a:t> </a:t>
            </a:r>
            <a:r>
              <a:rPr lang="en-US" dirty="0" err="1" smtClean="0"/>
              <a:t>terlihat</a:t>
            </a:r>
            <a:r>
              <a:rPr lang="en-US" dirty="0" smtClean="0"/>
              <a:t> </a:t>
            </a:r>
            <a:r>
              <a:rPr lang="en-US" dirty="0" err="1" smtClean="0"/>
              <a:t>adanya</a:t>
            </a:r>
            <a:r>
              <a:rPr lang="en-US" dirty="0" smtClean="0"/>
              <a:t> </a:t>
            </a:r>
            <a:r>
              <a:rPr lang="en-US" dirty="0" err="1" smtClean="0"/>
              <a:t>jaringan</a:t>
            </a:r>
            <a:r>
              <a:rPr lang="en-US" dirty="0" smtClean="0"/>
              <a:t> neuron yang </a:t>
            </a:r>
            <a:r>
              <a:rPr lang="en-US" dirty="0" err="1" smtClean="0"/>
              <a:t>akan</a:t>
            </a:r>
            <a:r>
              <a:rPr lang="en-US" dirty="0" smtClean="0"/>
              <a:t> </a:t>
            </a:r>
            <a:r>
              <a:rPr lang="en-US" dirty="0" err="1" smtClean="0"/>
              <a:t>menerima</a:t>
            </a:r>
            <a:r>
              <a:rPr lang="en-US" dirty="0" smtClean="0"/>
              <a:t> &amp; </a:t>
            </a:r>
            <a:r>
              <a:rPr lang="en-US" dirty="0" err="1" smtClean="0"/>
              <a:t>meneruskan</a:t>
            </a:r>
            <a:r>
              <a:rPr lang="en-US" dirty="0" smtClean="0"/>
              <a:t> </a:t>
            </a:r>
            <a:r>
              <a:rPr lang="en-US" dirty="0" err="1" smtClean="0"/>
              <a:t>informasi</a:t>
            </a:r>
            <a:r>
              <a:rPr lang="en-US" dirty="0" smtClean="0"/>
              <a:t> </a:t>
            </a:r>
            <a:r>
              <a:rPr lang="en-US" dirty="0" err="1" smtClean="0"/>
              <a:t>antar</a:t>
            </a:r>
            <a:r>
              <a:rPr lang="en-US" dirty="0" smtClean="0"/>
              <a:t> neuron </a:t>
            </a:r>
            <a:r>
              <a:rPr lang="en-US" dirty="0" err="1" smtClean="0"/>
              <a:t>melalui</a:t>
            </a:r>
            <a:r>
              <a:rPr lang="en-US" dirty="0" smtClean="0"/>
              <a:t> </a:t>
            </a:r>
            <a:r>
              <a:rPr lang="en-US" dirty="0" err="1" smtClean="0"/>
              <a:t>sinyal-sinyal</a:t>
            </a:r>
            <a:r>
              <a:rPr lang="en-US" dirty="0" smtClean="0"/>
              <a:t> </a:t>
            </a:r>
            <a:r>
              <a:rPr lang="en-US" dirty="0" err="1" smtClean="0"/>
              <a:t>elektrokimiawi</a:t>
            </a:r>
            <a:r>
              <a:rPr lang="en-US" dirty="0" smtClean="0"/>
              <a:t> yang </a:t>
            </a:r>
            <a:r>
              <a:rPr lang="en-US" dirty="0" err="1" smtClean="0"/>
              <a:t>kompleks</a:t>
            </a:r>
            <a:r>
              <a:rPr lang="en-US" dirty="0" smtClean="0"/>
              <a:t>.</a:t>
            </a:r>
          </a:p>
          <a:p>
            <a:r>
              <a:rPr lang="en-US" dirty="0" err="1" smtClean="0"/>
              <a:t>Kerja</a:t>
            </a:r>
            <a:r>
              <a:rPr lang="en-US" dirty="0" smtClean="0"/>
              <a:t> neuron </a:t>
            </a:r>
            <a:r>
              <a:rPr lang="en-US" dirty="0" err="1" smtClean="0"/>
              <a:t>akan</a:t>
            </a:r>
            <a:r>
              <a:rPr lang="en-US" dirty="0" smtClean="0"/>
              <a:t> </a:t>
            </a:r>
            <a:r>
              <a:rPr lang="en-US" dirty="0" err="1" smtClean="0"/>
              <a:t>menimbulkan</a:t>
            </a:r>
            <a:r>
              <a:rPr lang="en-US" dirty="0" smtClean="0"/>
              <a:t> </a:t>
            </a:r>
            <a:r>
              <a:rPr lang="en-US" dirty="0" err="1" smtClean="0"/>
              <a:t>beragam</a:t>
            </a:r>
            <a:r>
              <a:rPr lang="en-US" dirty="0" smtClean="0"/>
              <a:t> </a:t>
            </a:r>
            <a:r>
              <a:rPr lang="en-US" dirty="0" err="1" smtClean="0"/>
              <a:t>perilaku</a:t>
            </a:r>
            <a:r>
              <a:rPr lang="en-US" dirty="0" smtClean="0"/>
              <a:t> </a:t>
            </a:r>
            <a:r>
              <a:rPr lang="en-US" dirty="0" err="1" smtClean="0"/>
              <a:t>dan</a:t>
            </a:r>
            <a:r>
              <a:rPr lang="en-US" dirty="0" smtClean="0"/>
              <a:t> </a:t>
            </a:r>
            <a:r>
              <a:rPr lang="en-US" dirty="0" err="1" smtClean="0"/>
              <a:t>pengalaman</a:t>
            </a:r>
            <a:r>
              <a:rPr lang="en-US" dirty="0" smtClean="0"/>
              <a:t>.</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
            </a:r>
            <a:br>
              <a:rPr lang="en-US" dirty="0" smtClean="0"/>
            </a:br>
            <a:r>
              <a:rPr lang="en-US" dirty="0" err="1" smtClean="0"/>
              <a:t>Pikiran</a:t>
            </a:r>
            <a:r>
              <a:rPr lang="en-US" dirty="0" smtClean="0"/>
              <a:t> </a:t>
            </a:r>
            <a:r>
              <a:rPr lang="en-US" dirty="0" err="1" smtClean="0"/>
              <a:t>dan</a:t>
            </a:r>
            <a:r>
              <a:rPr lang="en-US" dirty="0" smtClean="0"/>
              <a:t> </a:t>
            </a:r>
            <a:r>
              <a:rPr lang="en-US" dirty="0" err="1" smtClean="0"/>
              <a:t>otak</a:t>
            </a:r>
            <a:r>
              <a:rPr lang="en-US" dirty="0" smtClean="0"/>
              <a:t> </a:t>
            </a:r>
            <a:br>
              <a:rPr lang="en-US" dirty="0" smtClean="0"/>
            </a:br>
            <a:endParaRPr lang="en-US" dirty="0"/>
          </a:p>
        </p:txBody>
      </p:sp>
      <p:sp>
        <p:nvSpPr>
          <p:cNvPr id="3" name="Content Placeholder 2"/>
          <p:cNvSpPr>
            <a:spLocks noGrp="1"/>
          </p:cNvSpPr>
          <p:nvPr>
            <p:ph idx="1"/>
          </p:nvPr>
        </p:nvSpPr>
        <p:spPr>
          <a:xfrm>
            <a:off x="457200" y="1066800"/>
            <a:ext cx="8229600" cy="5486400"/>
          </a:xfrm>
        </p:spPr>
        <p:txBody>
          <a:bodyPr>
            <a:normAutofit fontScale="92500" lnSpcReduction="10000"/>
          </a:bodyPr>
          <a:lstStyle/>
          <a:p>
            <a:r>
              <a:rPr lang="en-US" dirty="0" err="1" smtClean="0"/>
              <a:t>Paham</a:t>
            </a:r>
            <a:r>
              <a:rPr lang="en-US" dirty="0" smtClean="0"/>
              <a:t> </a:t>
            </a:r>
            <a:r>
              <a:rPr lang="en-US" dirty="0" err="1" smtClean="0"/>
              <a:t>dualisme</a:t>
            </a:r>
            <a:r>
              <a:rPr lang="en-US" dirty="0" smtClean="0"/>
              <a:t> /Cartesian dualism </a:t>
            </a:r>
            <a:r>
              <a:rPr lang="en-US" dirty="0" smtClean="0">
                <a:sym typeface="Wingdings" pitchFamily="2" charset="2"/>
              </a:rPr>
              <a:t> </a:t>
            </a:r>
            <a:r>
              <a:rPr lang="en-US" dirty="0" smtClean="0"/>
              <a:t>Descartes </a:t>
            </a:r>
            <a:r>
              <a:rPr lang="en-US" dirty="0" smtClean="0">
                <a:sym typeface="Wingdings" pitchFamily="2" charset="2"/>
              </a:rPr>
              <a:t> </a:t>
            </a:r>
            <a:r>
              <a:rPr lang="en-US" dirty="0" err="1" smtClean="0">
                <a:sym typeface="Wingdings" pitchFamily="2" charset="2"/>
              </a:rPr>
              <a:t>Otak</a:t>
            </a:r>
            <a:r>
              <a:rPr lang="en-US" dirty="0" smtClean="0">
                <a:sym typeface="Wingdings" pitchFamily="2" charset="2"/>
              </a:rPr>
              <a:t> &amp; </a:t>
            </a:r>
            <a:r>
              <a:rPr lang="en-US" dirty="0" err="1" smtClean="0">
                <a:sym typeface="Wingdings" pitchFamily="2" charset="2"/>
              </a:rPr>
              <a:t>pikiran</a:t>
            </a:r>
            <a:r>
              <a:rPr lang="en-US" dirty="0" smtClean="0">
                <a:sym typeface="Wingdings" pitchFamily="2" charset="2"/>
              </a:rPr>
              <a:t>  (mind), </a:t>
            </a:r>
            <a:r>
              <a:rPr lang="en-US" dirty="0" err="1" smtClean="0">
                <a:sym typeface="Wingdings" pitchFamily="2" charset="2"/>
              </a:rPr>
              <a:t>dua</a:t>
            </a:r>
            <a:r>
              <a:rPr lang="en-US" dirty="0" smtClean="0">
                <a:sym typeface="Wingdings" pitchFamily="2" charset="2"/>
              </a:rPr>
              <a:t> </a:t>
            </a:r>
            <a:r>
              <a:rPr lang="en-US" dirty="0" err="1" smtClean="0">
                <a:sym typeface="Wingdings" pitchFamily="2" charset="2"/>
              </a:rPr>
              <a:t>substansi</a:t>
            </a:r>
            <a:r>
              <a:rPr lang="en-US" dirty="0" smtClean="0">
                <a:sym typeface="Wingdings" pitchFamily="2" charset="2"/>
              </a:rPr>
              <a:t> yang </a:t>
            </a:r>
            <a:r>
              <a:rPr lang="en-US" dirty="0" err="1" smtClean="0">
                <a:sym typeface="Wingdings" pitchFamily="2" charset="2"/>
              </a:rPr>
              <a:t>berbeda</a:t>
            </a:r>
            <a:r>
              <a:rPr lang="en-US" dirty="0" smtClean="0">
                <a:sym typeface="Wingdings" pitchFamily="2" charset="2"/>
              </a:rPr>
              <a:t> / </a:t>
            </a:r>
            <a:r>
              <a:rPr lang="en-US" dirty="0" err="1" smtClean="0">
                <a:sym typeface="Wingdings" pitchFamily="2" charset="2"/>
              </a:rPr>
              <a:t>terpisah</a:t>
            </a:r>
            <a:r>
              <a:rPr lang="en-US" dirty="0" smtClean="0">
                <a:sym typeface="Wingdings" pitchFamily="2" charset="2"/>
              </a:rPr>
              <a:t>.</a:t>
            </a:r>
          </a:p>
          <a:p>
            <a:r>
              <a:rPr lang="en-US" dirty="0" err="1" smtClean="0">
                <a:sym typeface="Wingdings" pitchFamily="2" charset="2"/>
              </a:rPr>
              <a:t>Sebagian</a:t>
            </a:r>
            <a:r>
              <a:rPr lang="en-US" dirty="0" smtClean="0">
                <a:sym typeface="Wingdings" pitchFamily="2" charset="2"/>
              </a:rPr>
              <a:t> </a:t>
            </a:r>
            <a:r>
              <a:rPr lang="en-US" dirty="0" err="1" smtClean="0">
                <a:sym typeface="Wingdings" pitchFamily="2" charset="2"/>
              </a:rPr>
              <a:t>besar</a:t>
            </a:r>
            <a:r>
              <a:rPr lang="en-US" dirty="0" smtClean="0">
                <a:sym typeface="Wingdings" pitchFamily="2" charset="2"/>
              </a:rPr>
              <a:t> </a:t>
            </a:r>
            <a:r>
              <a:rPr lang="en-US" dirty="0" err="1" smtClean="0">
                <a:sym typeface="Wingdings" pitchFamily="2" charset="2"/>
              </a:rPr>
              <a:t>filsuf</a:t>
            </a:r>
            <a:r>
              <a:rPr lang="en-US" dirty="0" smtClean="0">
                <a:sym typeface="Wingdings" pitchFamily="2" charset="2"/>
              </a:rPr>
              <a:t> </a:t>
            </a:r>
            <a:r>
              <a:rPr lang="en-US" dirty="0" err="1" smtClean="0">
                <a:sym typeface="Wingdings" pitchFamily="2" charset="2"/>
              </a:rPr>
              <a:t>dan</a:t>
            </a:r>
            <a:r>
              <a:rPr lang="en-US" dirty="0" smtClean="0">
                <a:sym typeface="Wingdings" pitchFamily="2" charset="2"/>
              </a:rPr>
              <a:t> </a:t>
            </a:r>
            <a:r>
              <a:rPr lang="en-US" dirty="0" err="1" smtClean="0">
                <a:sym typeface="Wingdings" pitchFamily="2" charset="2"/>
              </a:rPr>
              <a:t>ahli</a:t>
            </a:r>
            <a:r>
              <a:rPr lang="en-US" dirty="0" smtClean="0">
                <a:sym typeface="Wingdings" pitchFamily="2" charset="2"/>
              </a:rPr>
              <a:t> </a:t>
            </a:r>
            <a:r>
              <a:rPr lang="en-US" dirty="0" err="1" smtClean="0">
                <a:sym typeface="Wingdings" pitchFamily="2" charset="2"/>
              </a:rPr>
              <a:t>saraf</a:t>
            </a:r>
            <a:r>
              <a:rPr lang="en-US" dirty="0" smtClean="0">
                <a:sym typeface="Wingdings" pitchFamily="2" charset="2"/>
              </a:rPr>
              <a:t> </a:t>
            </a:r>
            <a:r>
              <a:rPr lang="en-US" dirty="0" err="1" smtClean="0">
                <a:sym typeface="Wingdings" pitchFamily="2" charset="2"/>
              </a:rPr>
              <a:t>masa</a:t>
            </a:r>
            <a:r>
              <a:rPr lang="en-US" dirty="0" smtClean="0">
                <a:sym typeface="Wingdings" pitchFamily="2" charset="2"/>
              </a:rPr>
              <a:t> </a:t>
            </a:r>
            <a:r>
              <a:rPr lang="en-US" dirty="0" err="1" smtClean="0">
                <a:sym typeface="Wingdings" pitchFamily="2" charset="2"/>
              </a:rPr>
              <a:t>kini</a:t>
            </a:r>
            <a:r>
              <a:rPr lang="en-US" dirty="0" smtClean="0">
                <a:sym typeface="Wingdings" pitchFamily="2" charset="2"/>
              </a:rPr>
              <a:t> </a:t>
            </a:r>
            <a:r>
              <a:rPr lang="en-US" dirty="0" err="1" smtClean="0">
                <a:sym typeface="Wingdings" pitchFamily="2" charset="2"/>
              </a:rPr>
              <a:t>menolak</a:t>
            </a:r>
            <a:r>
              <a:rPr lang="en-US" dirty="0" smtClean="0">
                <a:sym typeface="Wingdings" pitchFamily="2" charset="2"/>
              </a:rPr>
              <a:t> </a:t>
            </a:r>
            <a:r>
              <a:rPr lang="en-US" dirty="0" err="1" smtClean="0">
                <a:sym typeface="Wingdings" pitchFamily="2" charset="2"/>
              </a:rPr>
              <a:t>paham</a:t>
            </a:r>
            <a:r>
              <a:rPr lang="en-US" dirty="0" smtClean="0">
                <a:sym typeface="Wingdings" pitchFamily="2" charset="2"/>
              </a:rPr>
              <a:t> </a:t>
            </a:r>
            <a:r>
              <a:rPr lang="en-US" dirty="0" err="1" smtClean="0">
                <a:sym typeface="Wingdings" pitchFamily="2" charset="2"/>
              </a:rPr>
              <a:t>dualisme</a:t>
            </a:r>
            <a:r>
              <a:rPr lang="en-US" dirty="0" smtClean="0">
                <a:sym typeface="Wingdings" pitchFamily="2" charset="2"/>
              </a:rPr>
              <a:t>, </a:t>
            </a:r>
            <a:r>
              <a:rPr lang="en-US" dirty="0" err="1" smtClean="0">
                <a:sym typeface="Wingdings" pitchFamily="2" charset="2"/>
              </a:rPr>
              <a:t>karena</a:t>
            </a:r>
            <a:r>
              <a:rPr lang="en-US" dirty="0" smtClean="0">
                <a:sym typeface="Wingdings" pitchFamily="2" charset="2"/>
              </a:rPr>
              <a:t> </a:t>
            </a:r>
            <a:r>
              <a:rPr lang="en-US" dirty="0" err="1" smtClean="0">
                <a:sym typeface="Wingdings" pitchFamily="2" charset="2"/>
              </a:rPr>
              <a:t>adanya</a:t>
            </a:r>
            <a:r>
              <a:rPr lang="en-US" dirty="0" smtClean="0">
                <a:sym typeface="Wingdings" pitchFamily="2" charset="2"/>
              </a:rPr>
              <a:t> </a:t>
            </a:r>
            <a:r>
              <a:rPr lang="en-US" dirty="0" err="1" smtClean="0">
                <a:sym typeface="Wingdings" pitchFamily="2" charset="2"/>
              </a:rPr>
              <a:t>pertentangan</a:t>
            </a:r>
            <a:r>
              <a:rPr lang="en-US" dirty="0" smtClean="0">
                <a:sym typeface="Wingdings" pitchFamily="2" charset="2"/>
              </a:rPr>
              <a:t> </a:t>
            </a:r>
            <a:r>
              <a:rPr lang="en-US" dirty="0" err="1" smtClean="0">
                <a:sym typeface="Wingdings" pitchFamily="2" charset="2"/>
              </a:rPr>
              <a:t>dengan</a:t>
            </a:r>
            <a:r>
              <a:rPr lang="en-US" dirty="0" smtClean="0">
                <a:sym typeface="Wingdings" pitchFamily="2" charset="2"/>
              </a:rPr>
              <a:t> </a:t>
            </a:r>
            <a:r>
              <a:rPr lang="en-US" dirty="0" err="1" smtClean="0">
                <a:sym typeface="Wingdings" pitchFamily="2" charset="2"/>
              </a:rPr>
              <a:t>hukum</a:t>
            </a:r>
            <a:r>
              <a:rPr lang="en-US" dirty="0" smtClean="0">
                <a:sym typeface="Wingdings" pitchFamily="2" charset="2"/>
              </a:rPr>
              <a:t> </a:t>
            </a:r>
            <a:r>
              <a:rPr lang="en-US" dirty="0" err="1" smtClean="0">
                <a:sym typeface="Wingdings" pitchFamily="2" charset="2"/>
              </a:rPr>
              <a:t>kekekalan</a:t>
            </a:r>
            <a:r>
              <a:rPr lang="en-US" dirty="0" smtClean="0">
                <a:sym typeface="Wingdings" pitchFamily="2" charset="2"/>
              </a:rPr>
              <a:t> </a:t>
            </a:r>
            <a:r>
              <a:rPr lang="en-US" dirty="0" err="1" smtClean="0">
                <a:sym typeface="Wingdings" pitchFamily="2" charset="2"/>
              </a:rPr>
              <a:t>materi</a:t>
            </a:r>
            <a:r>
              <a:rPr lang="en-US" dirty="0" smtClean="0">
                <a:sym typeface="Wingdings" pitchFamily="2" charset="2"/>
              </a:rPr>
              <a:t> </a:t>
            </a:r>
            <a:r>
              <a:rPr lang="en-US" dirty="0" err="1" smtClean="0">
                <a:sym typeface="Wingdings" pitchFamily="2" charset="2"/>
              </a:rPr>
              <a:t>dan</a:t>
            </a:r>
            <a:r>
              <a:rPr lang="en-US" dirty="0" smtClean="0">
                <a:sym typeface="Wingdings" pitchFamily="2" charset="2"/>
              </a:rPr>
              <a:t> </a:t>
            </a:r>
            <a:r>
              <a:rPr lang="en-US" dirty="0" err="1" smtClean="0">
                <a:sym typeface="Wingdings" pitchFamily="2" charset="2"/>
              </a:rPr>
              <a:t>energi</a:t>
            </a:r>
            <a:r>
              <a:rPr lang="en-US" dirty="0" smtClean="0">
                <a:sym typeface="Wingdings" pitchFamily="2" charset="2"/>
              </a:rPr>
              <a:t>  (</a:t>
            </a:r>
            <a:r>
              <a:rPr lang="en-US" dirty="0" err="1" smtClean="0">
                <a:sym typeface="Wingdings" pitchFamily="2" charset="2"/>
              </a:rPr>
              <a:t>materi</a:t>
            </a:r>
            <a:r>
              <a:rPr lang="en-US" dirty="0" smtClean="0">
                <a:sym typeface="Wingdings" pitchFamily="2" charset="2"/>
              </a:rPr>
              <a:t>↔ </a:t>
            </a:r>
            <a:r>
              <a:rPr lang="en-US" dirty="0" err="1" smtClean="0">
                <a:sym typeface="Wingdings" pitchFamily="2" charset="2"/>
              </a:rPr>
              <a:t>energi</a:t>
            </a:r>
            <a:r>
              <a:rPr lang="en-US" dirty="0" smtClean="0">
                <a:sym typeface="Wingdings" pitchFamily="2" charset="2"/>
              </a:rPr>
              <a:t>)</a:t>
            </a:r>
          </a:p>
          <a:p>
            <a:r>
              <a:rPr lang="en-US" dirty="0" err="1" smtClean="0">
                <a:sym typeface="Wingdings" pitchFamily="2" charset="2"/>
              </a:rPr>
              <a:t>Paham</a:t>
            </a:r>
            <a:r>
              <a:rPr lang="en-US" dirty="0" smtClean="0">
                <a:sym typeface="Wingdings" pitchFamily="2" charset="2"/>
              </a:rPr>
              <a:t> </a:t>
            </a:r>
            <a:r>
              <a:rPr lang="en-US" dirty="0" err="1" smtClean="0">
                <a:sym typeface="Wingdings" pitchFamily="2" charset="2"/>
              </a:rPr>
              <a:t>monisme</a:t>
            </a:r>
            <a:r>
              <a:rPr lang="en-US" dirty="0" smtClean="0">
                <a:sym typeface="Wingdings" pitchFamily="2" charset="2"/>
              </a:rPr>
              <a:t>  </a:t>
            </a:r>
            <a:r>
              <a:rPr lang="en-US" dirty="0" err="1" smtClean="0">
                <a:sym typeface="Wingdings" pitchFamily="2" charset="2"/>
              </a:rPr>
              <a:t>jagad</a:t>
            </a:r>
            <a:r>
              <a:rPr lang="en-US" dirty="0" smtClean="0">
                <a:sym typeface="Wingdings" pitchFamily="2" charset="2"/>
              </a:rPr>
              <a:t> </a:t>
            </a:r>
            <a:r>
              <a:rPr lang="en-US" dirty="0" err="1" smtClean="0">
                <a:sym typeface="Wingdings" pitchFamily="2" charset="2"/>
              </a:rPr>
              <a:t>raya</a:t>
            </a:r>
            <a:r>
              <a:rPr lang="en-US" dirty="0" smtClean="0">
                <a:sym typeface="Wingdings" pitchFamily="2" charset="2"/>
              </a:rPr>
              <a:t> </a:t>
            </a:r>
            <a:r>
              <a:rPr lang="en-US" dirty="0" err="1" smtClean="0">
                <a:sym typeface="Wingdings" pitchFamily="2" charset="2"/>
              </a:rPr>
              <a:t>hanya</a:t>
            </a:r>
            <a:r>
              <a:rPr lang="en-US" dirty="0" smtClean="0">
                <a:sym typeface="Wingdings" pitchFamily="2" charset="2"/>
              </a:rPr>
              <a:t> </a:t>
            </a:r>
            <a:r>
              <a:rPr lang="en-US" dirty="0" err="1" smtClean="0">
                <a:sym typeface="Wingdings" pitchFamily="2" charset="2"/>
              </a:rPr>
              <a:t>terdiri</a:t>
            </a:r>
            <a:r>
              <a:rPr lang="en-US" dirty="0" smtClean="0">
                <a:sym typeface="Wingdings" pitchFamily="2" charset="2"/>
              </a:rPr>
              <a:t> </a:t>
            </a:r>
            <a:r>
              <a:rPr lang="en-US" dirty="0" err="1" smtClean="0">
                <a:sym typeface="Wingdings" pitchFamily="2" charset="2"/>
              </a:rPr>
              <a:t>dari</a:t>
            </a:r>
            <a:r>
              <a:rPr lang="en-US" dirty="0" smtClean="0">
                <a:sym typeface="Wingdings" pitchFamily="2" charset="2"/>
              </a:rPr>
              <a:t> </a:t>
            </a:r>
            <a:r>
              <a:rPr lang="en-US" dirty="0" err="1" smtClean="0">
                <a:sym typeface="Wingdings" pitchFamily="2" charset="2"/>
              </a:rPr>
              <a:t>satu</a:t>
            </a:r>
            <a:r>
              <a:rPr lang="en-US" dirty="0" smtClean="0">
                <a:sym typeface="Wingdings" pitchFamily="2" charset="2"/>
              </a:rPr>
              <a:t> </a:t>
            </a:r>
            <a:r>
              <a:rPr lang="en-US" dirty="0" err="1" smtClean="0">
                <a:sym typeface="Wingdings" pitchFamily="2" charset="2"/>
              </a:rPr>
              <a:t>substansi</a:t>
            </a:r>
            <a:r>
              <a:rPr lang="en-US" dirty="0" smtClean="0">
                <a:sym typeface="Wingdings" pitchFamily="2" charset="2"/>
              </a:rPr>
              <a:t> </a:t>
            </a:r>
          </a:p>
          <a:p>
            <a:r>
              <a:rPr lang="en-US" dirty="0" err="1" smtClean="0">
                <a:sym typeface="Wingdings" pitchFamily="2" charset="2"/>
              </a:rPr>
              <a:t>Ada</a:t>
            </a:r>
            <a:r>
              <a:rPr lang="en-US" dirty="0" smtClean="0">
                <a:sym typeface="Wingdings" pitchFamily="2" charset="2"/>
              </a:rPr>
              <a:t> 3 </a:t>
            </a:r>
            <a:r>
              <a:rPr lang="en-US" dirty="0" err="1" smtClean="0">
                <a:sym typeface="Wingdings" pitchFamily="2" charset="2"/>
              </a:rPr>
              <a:t>kategori</a:t>
            </a:r>
            <a:r>
              <a:rPr lang="en-US" dirty="0" smtClean="0">
                <a:sym typeface="Wingdings" pitchFamily="2" charset="2"/>
              </a:rPr>
              <a:t> </a:t>
            </a:r>
            <a:r>
              <a:rPr lang="en-US" dirty="0" err="1" smtClean="0">
                <a:sym typeface="Wingdings" pitchFamily="2" charset="2"/>
              </a:rPr>
              <a:t>bentuk</a:t>
            </a:r>
            <a:r>
              <a:rPr lang="en-US" dirty="0" smtClean="0">
                <a:sym typeface="Wingdings" pitchFamily="2" charset="2"/>
              </a:rPr>
              <a:t> </a:t>
            </a:r>
            <a:r>
              <a:rPr lang="en-US" dirty="0" err="1" smtClean="0">
                <a:sym typeface="Wingdings" pitchFamily="2" charset="2"/>
              </a:rPr>
              <a:t>monisme</a:t>
            </a:r>
            <a:r>
              <a:rPr lang="en-US" dirty="0" smtClean="0">
                <a:sym typeface="Wingdings" pitchFamily="2" charset="2"/>
              </a:rPr>
              <a:t> : </a:t>
            </a:r>
            <a:r>
              <a:rPr lang="en-US" dirty="0" err="1" smtClean="0">
                <a:sym typeface="Wingdings" pitchFamily="2" charset="2"/>
              </a:rPr>
              <a:t>Materialisme</a:t>
            </a:r>
            <a:r>
              <a:rPr lang="en-US" dirty="0" smtClean="0">
                <a:sym typeface="Wingdings" pitchFamily="2" charset="2"/>
              </a:rPr>
              <a:t> (</a:t>
            </a:r>
            <a:r>
              <a:rPr lang="en-US" dirty="0" err="1" smtClean="0">
                <a:sym typeface="Wingdings" pitchFamily="2" charset="2"/>
              </a:rPr>
              <a:t>fisik</a:t>
            </a:r>
            <a:r>
              <a:rPr lang="en-US" dirty="0" smtClean="0">
                <a:sym typeface="Wingdings" pitchFamily="2" charset="2"/>
              </a:rPr>
              <a:t>), </a:t>
            </a:r>
            <a:r>
              <a:rPr lang="en-US" dirty="0" err="1" smtClean="0">
                <a:sym typeface="Wingdings" pitchFamily="2" charset="2"/>
              </a:rPr>
              <a:t>mentalisme</a:t>
            </a:r>
            <a:r>
              <a:rPr lang="en-US" dirty="0" smtClean="0">
                <a:sym typeface="Wingdings" pitchFamily="2" charset="2"/>
              </a:rPr>
              <a:t> (</a:t>
            </a:r>
            <a:r>
              <a:rPr lang="en-US" dirty="0" err="1" smtClean="0">
                <a:sym typeface="Wingdings" pitchFamily="2" charset="2"/>
              </a:rPr>
              <a:t>pikiran</a:t>
            </a:r>
            <a:r>
              <a:rPr lang="en-US" dirty="0" smtClean="0">
                <a:sym typeface="Wingdings" pitchFamily="2" charset="2"/>
              </a:rPr>
              <a:t>) </a:t>
            </a:r>
            <a:r>
              <a:rPr lang="en-US" dirty="0" err="1" smtClean="0">
                <a:sym typeface="Wingdings" pitchFamily="2" charset="2"/>
              </a:rPr>
              <a:t>dan</a:t>
            </a:r>
            <a:r>
              <a:rPr lang="en-US" dirty="0" smtClean="0">
                <a:sym typeface="Wingdings" pitchFamily="2" charset="2"/>
              </a:rPr>
              <a:t> </a:t>
            </a:r>
            <a:r>
              <a:rPr lang="en-US" dirty="0" err="1" smtClean="0">
                <a:sym typeface="Wingdings" pitchFamily="2" charset="2"/>
              </a:rPr>
              <a:t>Posisi</a:t>
            </a:r>
            <a:r>
              <a:rPr lang="en-US" dirty="0" smtClean="0">
                <a:sym typeface="Wingdings" pitchFamily="2" charset="2"/>
              </a:rPr>
              <a:t> </a:t>
            </a:r>
            <a:r>
              <a:rPr lang="en-US" dirty="0" err="1" smtClean="0">
                <a:sym typeface="Wingdings" pitchFamily="2" charset="2"/>
              </a:rPr>
              <a:t>identitas</a:t>
            </a:r>
            <a:r>
              <a:rPr lang="en-US" dirty="0" smtClean="0">
                <a:sym typeface="Wingdings" pitchFamily="2" charset="2"/>
              </a:rPr>
              <a:t> (</a:t>
            </a:r>
            <a:r>
              <a:rPr lang="en-US" dirty="0" err="1" smtClean="0">
                <a:sym typeface="Wingdings" pitchFamily="2" charset="2"/>
              </a:rPr>
              <a:t>pikiran</a:t>
            </a:r>
            <a:r>
              <a:rPr lang="en-US" dirty="0" smtClean="0">
                <a:sym typeface="Wingdings" pitchFamily="2" charset="2"/>
              </a:rPr>
              <a:t> </a:t>
            </a:r>
            <a:r>
              <a:rPr lang="en-US" dirty="0" err="1" smtClean="0">
                <a:sym typeface="Wingdings" pitchFamily="2" charset="2"/>
              </a:rPr>
              <a:t>dan</a:t>
            </a:r>
            <a:r>
              <a:rPr lang="en-US" dirty="0" smtClean="0">
                <a:sym typeface="Wingdings" pitchFamily="2" charset="2"/>
              </a:rPr>
              <a:t> </a:t>
            </a:r>
            <a:r>
              <a:rPr lang="en-US" dirty="0" err="1" smtClean="0">
                <a:sym typeface="Wingdings" pitchFamily="2" charset="2"/>
              </a:rPr>
              <a:t>otak</a:t>
            </a:r>
            <a:r>
              <a:rPr lang="en-US" dirty="0" smtClean="0">
                <a:sym typeface="Wingdings" pitchFamily="2" charset="2"/>
              </a:rPr>
              <a:t> </a:t>
            </a:r>
            <a:r>
              <a:rPr lang="en-US" dirty="0" err="1" smtClean="0">
                <a:sym typeface="Wingdings" pitchFamily="2" charset="2"/>
              </a:rPr>
              <a:t>adalah</a:t>
            </a:r>
            <a:r>
              <a:rPr lang="en-US" dirty="0" smtClean="0">
                <a:sym typeface="Wingdings" pitchFamily="2" charset="2"/>
              </a:rPr>
              <a:t> </a:t>
            </a:r>
            <a:r>
              <a:rPr lang="en-US" dirty="0" err="1" smtClean="0">
                <a:sym typeface="Wingdings" pitchFamily="2" charset="2"/>
              </a:rPr>
              <a:t>hal</a:t>
            </a:r>
            <a:r>
              <a:rPr lang="en-US" dirty="0" smtClean="0">
                <a:sym typeface="Wingdings" pitchFamily="2" charset="2"/>
              </a:rPr>
              <a:t> yang </a:t>
            </a:r>
            <a:r>
              <a:rPr lang="en-US" dirty="0" err="1" smtClean="0">
                <a:sym typeface="Wingdings" pitchFamily="2" charset="2"/>
              </a:rPr>
              <a:t>sama</a:t>
            </a:r>
            <a:r>
              <a:rPr lang="en-US" dirty="0" smtClean="0">
                <a:sym typeface="Wingdings" pitchFamily="2" charset="2"/>
              </a:rPr>
              <a:t>) </a:t>
            </a: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US" dirty="0" err="1" smtClean="0"/>
              <a:t>Pikiran</a:t>
            </a:r>
            <a:r>
              <a:rPr lang="en-US" dirty="0" smtClean="0"/>
              <a:t> </a:t>
            </a:r>
            <a:r>
              <a:rPr lang="en-US" dirty="0" err="1" smtClean="0"/>
              <a:t>adalah</a:t>
            </a:r>
            <a:r>
              <a:rPr lang="en-US" dirty="0" smtClean="0"/>
              <a:t> </a:t>
            </a:r>
            <a:r>
              <a:rPr lang="en-US" dirty="0" err="1" smtClean="0"/>
              <a:t>bentuk</a:t>
            </a:r>
            <a:r>
              <a:rPr lang="en-US" dirty="0" smtClean="0"/>
              <a:t> </a:t>
            </a:r>
            <a:r>
              <a:rPr lang="en-US" dirty="0" err="1" smtClean="0"/>
              <a:t>aktifitas</a:t>
            </a:r>
            <a:r>
              <a:rPr lang="en-US" dirty="0" smtClean="0"/>
              <a:t> </a:t>
            </a:r>
            <a:r>
              <a:rPr lang="en-US" dirty="0" err="1" smtClean="0"/>
              <a:t>otak</a:t>
            </a:r>
            <a:endParaRPr lang="en-US" dirty="0" smtClean="0"/>
          </a:p>
          <a:p>
            <a:r>
              <a:rPr lang="en-US" dirty="0" err="1" smtClean="0"/>
              <a:t>Pengalaman</a:t>
            </a:r>
            <a:r>
              <a:rPr lang="en-US" dirty="0" smtClean="0"/>
              <a:t> </a:t>
            </a:r>
            <a:r>
              <a:rPr lang="en-US" dirty="0" err="1" smtClean="0"/>
              <a:t>dan</a:t>
            </a:r>
            <a:r>
              <a:rPr lang="en-US" dirty="0" smtClean="0"/>
              <a:t> </a:t>
            </a:r>
            <a:r>
              <a:rPr lang="en-US" dirty="0" err="1" smtClean="0"/>
              <a:t>aktifitas</a:t>
            </a:r>
            <a:r>
              <a:rPr lang="en-US" dirty="0" smtClean="0"/>
              <a:t> </a:t>
            </a:r>
            <a:r>
              <a:rPr lang="en-US" dirty="0" err="1" smtClean="0"/>
              <a:t>otak</a:t>
            </a:r>
            <a:r>
              <a:rPr lang="en-US" dirty="0" smtClean="0"/>
              <a:t> </a:t>
            </a:r>
            <a:r>
              <a:rPr lang="en-US" dirty="0" err="1" smtClean="0"/>
              <a:t>tidak</a:t>
            </a:r>
            <a:r>
              <a:rPr lang="en-US" dirty="0" smtClean="0"/>
              <a:t> </a:t>
            </a:r>
            <a:r>
              <a:rPr lang="en-US" dirty="0" err="1" smtClean="0"/>
              <a:t>dapat</a:t>
            </a:r>
            <a:r>
              <a:rPr lang="en-US" dirty="0" smtClean="0"/>
              <a:t> </a:t>
            </a:r>
            <a:r>
              <a:rPr lang="en-US" dirty="0" err="1" smtClean="0"/>
              <a:t>dipisahkan</a:t>
            </a:r>
            <a:r>
              <a:rPr lang="en-US" dirty="0" smtClean="0"/>
              <a:t>, </a:t>
            </a:r>
            <a:r>
              <a:rPr lang="en-US" dirty="0" err="1" smtClean="0"/>
              <a:t>stimulasi</a:t>
            </a:r>
            <a:r>
              <a:rPr lang="en-US" dirty="0" smtClean="0"/>
              <a:t> </a:t>
            </a:r>
            <a:r>
              <a:rPr lang="en-US" dirty="0" err="1" smtClean="0"/>
              <a:t>pada</a:t>
            </a:r>
            <a:r>
              <a:rPr lang="en-US" dirty="0" smtClean="0"/>
              <a:t> </a:t>
            </a:r>
            <a:r>
              <a:rPr lang="en-US" dirty="0" err="1" smtClean="0"/>
              <a:t>bagian</a:t>
            </a:r>
            <a:r>
              <a:rPr lang="en-US" dirty="0" smtClean="0"/>
              <a:t> </a:t>
            </a:r>
            <a:r>
              <a:rPr lang="en-US" dirty="0" err="1" smtClean="0"/>
              <a:t>otak</a:t>
            </a:r>
            <a:r>
              <a:rPr lang="en-US" dirty="0" smtClean="0"/>
              <a:t> </a:t>
            </a:r>
            <a:r>
              <a:rPr lang="en-US" dirty="0" err="1" smtClean="0"/>
              <a:t>tertentu</a:t>
            </a:r>
            <a:r>
              <a:rPr lang="en-US" dirty="0" smtClean="0"/>
              <a:t> </a:t>
            </a:r>
            <a:r>
              <a:rPr lang="en-US" dirty="0" err="1" smtClean="0"/>
              <a:t>akan</a:t>
            </a:r>
            <a:r>
              <a:rPr lang="en-US" dirty="0" smtClean="0"/>
              <a:t> </a:t>
            </a:r>
            <a:r>
              <a:rPr lang="en-US" dirty="0" err="1" smtClean="0"/>
              <a:t>membangkitkan</a:t>
            </a:r>
            <a:r>
              <a:rPr lang="en-US" dirty="0" smtClean="0"/>
              <a:t> </a:t>
            </a:r>
            <a:r>
              <a:rPr lang="en-US" dirty="0" err="1" smtClean="0"/>
              <a:t>pengalaman</a:t>
            </a:r>
            <a:r>
              <a:rPr lang="en-US" dirty="0" smtClean="0"/>
              <a:t> </a:t>
            </a:r>
            <a:r>
              <a:rPr lang="en-US" dirty="0" err="1" smtClean="0"/>
              <a:t>dan</a:t>
            </a:r>
            <a:r>
              <a:rPr lang="en-US" dirty="0" smtClean="0"/>
              <a:t> </a:t>
            </a:r>
            <a:r>
              <a:rPr lang="en-US" dirty="0" err="1" smtClean="0"/>
              <a:t>setiap</a:t>
            </a:r>
            <a:r>
              <a:rPr lang="en-US" dirty="0" smtClean="0"/>
              <a:t> </a:t>
            </a:r>
            <a:r>
              <a:rPr lang="en-US" dirty="0" err="1" smtClean="0"/>
              <a:t>pengalaman</a:t>
            </a:r>
            <a:r>
              <a:rPr lang="en-US" dirty="0" smtClean="0"/>
              <a:t> </a:t>
            </a:r>
            <a:r>
              <a:rPr lang="en-US" dirty="0" err="1" smtClean="0"/>
              <a:t>akan</a:t>
            </a:r>
            <a:r>
              <a:rPr lang="en-US" dirty="0" smtClean="0"/>
              <a:t> </a:t>
            </a:r>
            <a:r>
              <a:rPr lang="en-US" dirty="0" err="1" smtClean="0"/>
              <a:t>memicu</a:t>
            </a:r>
            <a:r>
              <a:rPr lang="en-US" dirty="0" smtClean="0"/>
              <a:t> </a:t>
            </a:r>
            <a:r>
              <a:rPr lang="en-US" dirty="0" err="1" smtClean="0"/>
              <a:t>aktifitas</a:t>
            </a:r>
            <a:r>
              <a:rPr lang="en-US" dirty="0" smtClean="0"/>
              <a:t> </a:t>
            </a:r>
            <a:r>
              <a:rPr lang="en-US" dirty="0" err="1" smtClean="0"/>
              <a:t>otak</a:t>
            </a:r>
            <a:r>
              <a:rPr lang="en-US" dirty="0" smtClean="0"/>
              <a:t>. </a:t>
            </a:r>
          </a:p>
          <a:p>
            <a:r>
              <a:rPr lang="en-US" dirty="0" smtClean="0"/>
              <a:t>Stimulus </a:t>
            </a:r>
            <a:r>
              <a:rPr lang="en-US" dirty="0" err="1" smtClean="0"/>
              <a:t>sadar</a:t>
            </a:r>
            <a:r>
              <a:rPr lang="en-US" dirty="0" smtClean="0"/>
              <a:t> </a:t>
            </a:r>
            <a:r>
              <a:rPr lang="en-US" dirty="0" err="1" smtClean="0"/>
              <a:t>dan</a:t>
            </a:r>
            <a:r>
              <a:rPr lang="en-US" dirty="0" smtClean="0"/>
              <a:t> </a:t>
            </a:r>
            <a:r>
              <a:rPr lang="en-US" dirty="0" err="1" smtClean="0"/>
              <a:t>tidak</a:t>
            </a:r>
            <a:r>
              <a:rPr lang="en-US" dirty="0" smtClean="0"/>
              <a:t> </a:t>
            </a:r>
            <a:r>
              <a:rPr lang="en-US" dirty="0" err="1" smtClean="0"/>
              <a:t>sadar</a:t>
            </a:r>
            <a:r>
              <a:rPr lang="en-US" dirty="0" smtClean="0"/>
              <a:t> </a:t>
            </a:r>
            <a:r>
              <a:rPr lang="en-US" dirty="0" err="1" smtClean="0"/>
              <a:t>mengaktifasi</a:t>
            </a:r>
            <a:r>
              <a:rPr lang="en-US" dirty="0" smtClean="0"/>
              <a:t> </a:t>
            </a:r>
            <a:r>
              <a:rPr lang="en-US" dirty="0" err="1" smtClean="0"/>
              <a:t>bagian</a:t>
            </a:r>
            <a:r>
              <a:rPr lang="en-US" dirty="0" smtClean="0"/>
              <a:t> </a:t>
            </a:r>
            <a:r>
              <a:rPr lang="en-US" dirty="0" err="1" smtClean="0"/>
              <a:t>otak</a:t>
            </a:r>
            <a:r>
              <a:rPr lang="en-US" dirty="0" smtClean="0"/>
              <a:t> yang </a:t>
            </a:r>
            <a:r>
              <a:rPr lang="en-US" dirty="0" err="1" smtClean="0"/>
              <a:t>sama</a:t>
            </a:r>
            <a:r>
              <a:rPr lang="en-US" dirty="0" smtClean="0"/>
              <a:t> </a:t>
            </a:r>
            <a:r>
              <a:rPr lang="en-US" dirty="0" err="1" smtClean="0"/>
              <a:t>tetapi</a:t>
            </a:r>
            <a:r>
              <a:rPr lang="en-US" dirty="0" smtClean="0"/>
              <a:t> stimulus </a:t>
            </a:r>
            <a:r>
              <a:rPr lang="en-US" dirty="0" err="1" smtClean="0"/>
              <a:t>sadar</a:t>
            </a:r>
            <a:r>
              <a:rPr lang="en-US" dirty="0" smtClean="0"/>
              <a:t> </a:t>
            </a:r>
            <a:r>
              <a:rPr lang="en-US" dirty="0" err="1" smtClean="0"/>
              <a:t>akan</a:t>
            </a:r>
            <a:r>
              <a:rPr lang="en-US" dirty="0" smtClean="0"/>
              <a:t> </a:t>
            </a:r>
            <a:r>
              <a:rPr lang="en-US" dirty="0" err="1" smtClean="0"/>
              <a:t>mengaktifasi</a:t>
            </a:r>
            <a:r>
              <a:rPr lang="en-US" dirty="0" smtClean="0"/>
              <a:t> </a:t>
            </a:r>
            <a:r>
              <a:rPr lang="en-US" dirty="0" err="1" smtClean="0"/>
              <a:t>dengan</a:t>
            </a:r>
            <a:r>
              <a:rPr lang="en-US" dirty="0" smtClean="0"/>
              <a:t> </a:t>
            </a:r>
            <a:r>
              <a:rPr lang="en-US" dirty="0" err="1" smtClean="0"/>
              <a:t>lebih</a:t>
            </a:r>
            <a:r>
              <a:rPr lang="en-US" dirty="0" smtClean="0"/>
              <a:t> </a:t>
            </a:r>
            <a:r>
              <a:rPr lang="en-US" dirty="0" err="1" smtClean="0"/>
              <a:t>kuat</a:t>
            </a:r>
            <a:r>
              <a:rPr lang="en-US" dirty="0" smtClean="0"/>
              <a:t>.</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r>
              <a:rPr lang="en-US" dirty="0" err="1" smtClean="0"/>
              <a:t>Perilaku</a:t>
            </a:r>
            <a:r>
              <a:rPr lang="en-US" dirty="0" smtClean="0"/>
              <a:t> </a:t>
            </a:r>
            <a:r>
              <a:rPr lang="en-US" dirty="0" err="1" smtClean="0"/>
              <a:t>sangat</a:t>
            </a:r>
            <a:r>
              <a:rPr lang="en-US" dirty="0" smtClean="0"/>
              <a:t> </a:t>
            </a:r>
            <a:r>
              <a:rPr lang="en-US" dirty="0" err="1" smtClean="0"/>
              <a:t>tergantung</a:t>
            </a:r>
            <a:r>
              <a:rPr lang="en-US" dirty="0" smtClean="0"/>
              <a:t> </a:t>
            </a:r>
            <a:r>
              <a:rPr lang="en-US" dirty="0" err="1" smtClean="0"/>
              <a:t>pada</a:t>
            </a:r>
            <a:r>
              <a:rPr lang="en-US" dirty="0" smtClean="0"/>
              <a:t> gen </a:t>
            </a:r>
            <a:r>
              <a:rPr lang="en-US" dirty="0" err="1" smtClean="0"/>
              <a:t>dan</a:t>
            </a:r>
            <a:r>
              <a:rPr lang="en-US" dirty="0" smtClean="0"/>
              <a:t> </a:t>
            </a:r>
            <a:r>
              <a:rPr lang="en-US" dirty="0" err="1" smtClean="0"/>
              <a:t>lingkungan</a:t>
            </a:r>
            <a:r>
              <a:rPr lang="en-US" dirty="0" smtClean="0"/>
              <a:t>.</a:t>
            </a:r>
          </a:p>
          <a:p>
            <a:r>
              <a:rPr lang="en-US" dirty="0" err="1" smtClean="0"/>
              <a:t>Diskusi</a:t>
            </a:r>
            <a:r>
              <a:rPr lang="en-US" dirty="0" smtClean="0"/>
              <a:t> </a:t>
            </a:r>
            <a:r>
              <a:rPr lang="en-US" dirty="0" err="1" smtClean="0"/>
              <a:t>tentang</a:t>
            </a:r>
            <a:r>
              <a:rPr lang="en-US" dirty="0" smtClean="0"/>
              <a:t> </a:t>
            </a:r>
            <a:r>
              <a:rPr lang="en-US" dirty="0" err="1" smtClean="0"/>
              <a:t>berapa</a:t>
            </a:r>
            <a:r>
              <a:rPr lang="en-US" dirty="0" smtClean="0"/>
              <a:t> </a:t>
            </a:r>
            <a:r>
              <a:rPr lang="en-US" dirty="0" err="1" smtClean="0"/>
              <a:t>besar</a:t>
            </a:r>
            <a:r>
              <a:rPr lang="en-US" dirty="0" smtClean="0"/>
              <a:t> </a:t>
            </a:r>
            <a:r>
              <a:rPr lang="en-US" dirty="0" err="1" smtClean="0"/>
              <a:t>pengaruh</a:t>
            </a:r>
            <a:r>
              <a:rPr lang="en-US" dirty="0" smtClean="0"/>
              <a:t> gen </a:t>
            </a:r>
            <a:r>
              <a:rPr lang="en-US" dirty="0" err="1" smtClean="0"/>
              <a:t>dan</a:t>
            </a:r>
            <a:r>
              <a:rPr lang="en-US" dirty="0" smtClean="0"/>
              <a:t> </a:t>
            </a:r>
            <a:r>
              <a:rPr lang="en-US" dirty="0" err="1" smtClean="0"/>
              <a:t>lingkungan</a:t>
            </a:r>
            <a:r>
              <a:rPr lang="en-US" dirty="0" smtClean="0"/>
              <a:t> </a:t>
            </a:r>
            <a:r>
              <a:rPr lang="en-US" dirty="0" err="1" smtClean="0"/>
              <a:t>dalam</a:t>
            </a:r>
            <a:r>
              <a:rPr lang="en-US" dirty="0" smtClean="0"/>
              <a:t> </a:t>
            </a:r>
            <a:r>
              <a:rPr lang="en-US" dirty="0" err="1" smtClean="0"/>
              <a:t>menentukan</a:t>
            </a:r>
            <a:r>
              <a:rPr lang="en-US" dirty="0" smtClean="0"/>
              <a:t> </a:t>
            </a:r>
            <a:r>
              <a:rPr lang="en-US" dirty="0" err="1" smtClean="0"/>
              <a:t>beragam</a:t>
            </a:r>
            <a:r>
              <a:rPr lang="en-US" dirty="0" smtClean="0"/>
              <a:t> </a:t>
            </a:r>
            <a:r>
              <a:rPr lang="en-US" dirty="0" err="1" smtClean="0"/>
              <a:t>perbedaan</a:t>
            </a:r>
            <a:r>
              <a:rPr lang="en-US" dirty="0" smtClean="0"/>
              <a:t> </a:t>
            </a:r>
            <a:r>
              <a:rPr lang="en-US" dirty="0" err="1" smtClean="0"/>
              <a:t>tiap</a:t>
            </a:r>
            <a:r>
              <a:rPr lang="en-US" dirty="0" smtClean="0"/>
              <a:t> </a:t>
            </a:r>
            <a:r>
              <a:rPr lang="en-US" dirty="0" err="1" smtClean="0"/>
              <a:t>individu</a:t>
            </a:r>
            <a:r>
              <a:rPr lang="en-US" dirty="0" smtClean="0"/>
              <a:t>  </a:t>
            </a:r>
            <a:r>
              <a:rPr lang="en-US" dirty="0" err="1" smtClean="0"/>
              <a:t>seringkali</a:t>
            </a:r>
            <a:r>
              <a:rPr lang="en-US" dirty="0" smtClean="0"/>
              <a:t> </a:t>
            </a:r>
            <a:r>
              <a:rPr lang="en-US" dirty="0" err="1" smtClean="0"/>
              <a:t>menimbulkan</a:t>
            </a:r>
            <a:r>
              <a:rPr lang="en-US" dirty="0" smtClean="0"/>
              <a:t> </a:t>
            </a:r>
            <a:r>
              <a:rPr lang="en-US" dirty="0" err="1" smtClean="0"/>
              <a:t>kontroversial</a:t>
            </a:r>
            <a:r>
              <a:rPr lang="en-US" dirty="0" smtClean="0"/>
              <a:t>.</a:t>
            </a:r>
          </a:p>
          <a:p>
            <a:r>
              <a:rPr lang="en-US" dirty="0" err="1" smtClean="0"/>
              <a:t>Sumbangan</a:t>
            </a:r>
            <a:r>
              <a:rPr lang="en-US" dirty="0" smtClean="0"/>
              <a:t> </a:t>
            </a:r>
            <a:r>
              <a:rPr lang="en-US" dirty="0" err="1" smtClean="0"/>
              <a:t>genetik</a:t>
            </a:r>
            <a:r>
              <a:rPr lang="en-US" dirty="0" smtClean="0"/>
              <a:t> </a:t>
            </a:r>
            <a:r>
              <a:rPr lang="en-US" dirty="0" err="1" smtClean="0"/>
              <a:t>organisme</a:t>
            </a:r>
            <a:r>
              <a:rPr lang="en-US" dirty="0" smtClean="0"/>
              <a:t> </a:t>
            </a:r>
            <a:r>
              <a:rPr lang="en-US" dirty="0" err="1" smtClean="0"/>
              <a:t>merupakan</a:t>
            </a:r>
            <a:r>
              <a:rPr lang="en-US" dirty="0" smtClean="0"/>
              <a:t> </a:t>
            </a:r>
            <a:r>
              <a:rPr lang="en-US" dirty="0" err="1" smtClean="0"/>
              <a:t>produk</a:t>
            </a:r>
            <a:r>
              <a:rPr lang="en-US" dirty="0" smtClean="0"/>
              <a:t> </a:t>
            </a:r>
            <a:r>
              <a:rPr lang="en-US" dirty="0" err="1" smtClean="0"/>
              <a:t>dari</a:t>
            </a:r>
            <a:r>
              <a:rPr lang="en-US" dirty="0" smtClean="0"/>
              <a:t> </a:t>
            </a:r>
            <a:r>
              <a:rPr lang="en-US" dirty="0" err="1" smtClean="0"/>
              <a:t>evolusi</a:t>
            </a:r>
            <a:r>
              <a:rPr lang="en-US" dirty="0" smtClean="0"/>
              <a:t>, </a:t>
            </a:r>
            <a:r>
              <a:rPr lang="en-US" dirty="0" err="1" smtClean="0"/>
              <a:t>pengalaman</a:t>
            </a:r>
            <a:r>
              <a:rPr lang="en-US" dirty="0" smtClean="0"/>
              <a:t> </a:t>
            </a:r>
            <a:r>
              <a:rPr lang="en-US" dirty="0" err="1" smtClean="0"/>
              <a:t>dan</a:t>
            </a:r>
            <a:r>
              <a:rPr lang="en-US" dirty="0" smtClean="0"/>
              <a:t> </a:t>
            </a:r>
            <a:r>
              <a:rPr lang="en-US" dirty="0" err="1" smtClean="0"/>
              <a:t>persepsi</a:t>
            </a:r>
            <a:r>
              <a:rPr lang="en-US" dirty="0" smtClean="0"/>
              <a:t> </a:t>
            </a:r>
            <a:r>
              <a:rPr lang="en-US" dirty="0" err="1" smtClean="0"/>
              <a:t>tentang</a:t>
            </a:r>
            <a:r>
              <a:rPr lang="en-US" dirty="0" smtClean="0"/>
              <a:t> </a:t>
            </a:r>
            <a:r>
              <a:rPr lang="en-US" dirty="0" err="1" smtClean="0"/>
              <a:t>situasi</a:t>
            </a:r>
            <a:r>
              <a:rPr lang="en-US" dirty="0" smtClean="0"/>
              <a:t> yang </a:t>
            </a:r>
            <a:r>
              <a:rPr lang="en-US" dirty="0" err="1" smtClean="0"/>
              <a:t>terjadi</a:t>
            </a:r>
            <a:r>
              <a:rPr lang="en-US" dirty="0" smtClean="0"/>
              <a:t> </a:t>
            </a:r>
            <a:r>
              <a:rPr lang="en-US" dirty="0" err="1" smtClean="0"/>
              <a:t>saat</a:t>
            </a:r>
            <a:r>
              <a:rPr lang="en-US" dirty="0" smtClean="0"/>
              <a:t> </a:t>
            </a:r>
            <a:r>
              <a:rPr lang="en-US" dirty="0" err="1" smtClean="0"/>
              <a:t>ini</a:t>
            </a:r>
            <a:r>
              <a:rPr lang="en-US" dirty="0" smtClean="0"/>
              <a: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Genetika</a:t>
            </a:r>
            <a:r>
              <a:rPr lang="en-US" dirty="0" smtClean="0"/>
              <a:t> </a:t>
            </a:r>
            <a:r>
              <a:rPr lang="en-US" dirty="0" err="1" smtClean="0"/>
              <a:t>perilaku</a:t>
            </a:r>
            <a:endParaRPr lang="en-US" dirty="0"/>
          </a:p>
        </p:txBody>
      </p:sp>
      <p:sp>
        <p:nvSpPr>
          <p:cNvPr id="3" name="Content Placeholder 2"/>
          <p:cNvSpPr>
            <a:spLocks noGrp="1"/>
          </p:cNvSpPr>
          <p:nvPr>
            <p:ph idx="1"/>
          </p:nvPr>
        </p:nvSpPr>
        <p:spPr>
          <a:xfrm>
            <a:off x="457200" y="1524000"/>
            <a:ext cx="8229600" cy="4876800"/>
          </a:xfrm>
        </p:spPr>
        <p:txBody>
          <a:bodyPr>
            <a:normAutofit lnSpcReduction="10000"/>
          </a:bodyPr>
          <a:lstStyle/>
          <a:p>
            <a:r>
              <a:rPr lang="en-US" dirty="0" err="1" smtClean="0"/>
              <a:t>Gregor</a:t>
            </a:r>
            <a:r>
              <a:rPr lang="en-US" dirty="0" smtClean="0"/>
              <a:t> Mendel (</a:t>
            </a:r>
            <a:r>
              <a:rPr lang="en-US" dirty="0" err="1" smtClean="0"/>
              <a:t>akhir</a:t>
            </a:r>
            <a:r>
              <a:rPr lang="en-US" dirty="0" smtClean="0"/>
              <a:t> </a:t>
            </a:r>
            <a:r>
              <a:rPr lang="en-US" dirty="0" err="1" smtClean="0"/>
              <a:t>abad</a:t>
            </a:r>
            <a:r>
              <a:rPr lang="en-US" dirty="0" smtClean="0"/>
              <a:t> ke19)</a:t>
            </a:r>
          </a:p>
          <a:p>
            <a:r>
              <a:rPr lang="en-US" dirty="0" smtClean="0"/>
              <a:t>Mendel </a:t>
            </a:r>
            <a:r>
              <a:rPr lang="en-US" dirty="0" err="1" smtClean="0"/>
              <a:t>membuktikan</a:t>
            </a:r>
            <a:r>
              <a:rPr lang="en-US" dirty="0" smtClean="0"/>
              <a:t> </a:t>
            </a:r>
            <a:r>
              <a:rPr lang="en-US" dirty="0" err="1" smtClean="0"/>
              <a:t>bahwa</a:t>
            </a:r>
            <a:r>
              <a:rPr lang="en-US" dirty="0" smtClean="0"/>
              <a:t> </a:t>
            </a:r>
            <a:r>
              <a:rPr lang="en-US" dirty="0" err="1" smtClean="0"/>
              <a:t>pewarisan</a:t>
            </a:r>
            <a:r>
              <a:rPr lang="en-US" dirty="0" smtClean="0"/>
              <a:t> </a:t>
            </a:r>
            <a:r>
              <a:rPr lang="en-US" dirty="0" err="1" smtClean="0"/>
              <a:t>sifat</a:t>
            </a:r>
            <a:r>
              <a:rPr lang="en-US" dirty="0" smtClean="0"/>
              <a:t> </a:t>
            </a:r>
            <a:r>
              <a:rPr lang="en-US" dirty="0" err="1" smtClean="0"/>
              <a:t>terjadi</a:t>
            </a:r>
            <a:r>
              <a:rPr lang="en-US" dirty="0" smtClean="0"/>
              <a:t> </a:t>
            </a:r>
            <a:r>
              <a:rPr lang="en-US" dirty="0" err="1" smtClean="0"/>
              <a:t>melalui</a:t>
            </a:r>
            <a:r>
              <a:rPr lang="en-US" dirty="0" smtClean="0"/>
              <a:t> gen. </a:t>
            </a:r>
          </a:p>
          <a:p>
            <a:r>
              <a:rPr lang="en-US" dirty="0" smtClean="0"/>
              <a:t>Gen : unit </a:t>
            </a:r>
            <a:r>
              <a:rPr lang="en-US" dirty="0" err="1" smtClean="0"/>
              <a:t>pewaris</a:t>
            </a:r>
            <a:r>
              <a:rPr lang="en-US" dirty="0" smtClean="0"/>
              <a:t> </a:t>
            </a:r>
            <a:r>
              <a:rPr lang="en-US" dirty="0" err="1" smtClean="0"/>
              <a:t>sifat</a:t>
            </a:r>
            <a:r>
              <a:rPr lang="en-US" dirty="0" smtClean="0"/>
              <a:t> yang </a:t>
            </a:r>
            <a:r>
              <a:rPr lang="en-US" dirty="0" err="1" smtClean="0"/>
              <a:t>mempertahankan</a:t>
            </a:r>
            <a:r>
              <a:rPr lang="en-US" dirty="0" smtClean="0"/>
              <a:t> </a:t>
            </a:r>
            <a:r>
              <a:rPr lang="en-US" dirty="0" err="1" smtClean="0"/>
              <a:t>identitas</a:t>
            </a:r>
            <a:r>
              <a:rPr lang="en-US" dirty="0" smtClean="0"/>
              <a:t> </a:t>
            </a:r>
            <a:r>
              <a:rPr lang="en-US" dirty="0" err="1" smtClean="0"/>
              <a:t>strukturalnya</a:t>
            </a:r>
            <a:r>
              <a:rPr lang="en-US" dirty="0" smtClean="0"/>
              <a:t> </a:t>
            </a:r>
            <a:r>
              <a:rPr lang="en-US" dirty="0" err="1" smtClean="0"/>
              <a:t>dari</a:t>
            </a:r>
            <a:r>
              <a:rPr lang="en-US" dirty="0" smtClean="0"/>
              <a:t> </a:t>
            </a:r>
            <a:r>
              <a:rPr lang="en-US" dirty="0" err="1" smtClean="0"/>
              <a:t>generasi</a:t>
            </a:r>
            <a:r>
              <a:rPr lang="en-US" dirty="0" smtClean="0"/>
              <a:t> </a:t>
            </a:r>
            <a:r>
              <a:rPr lang="en-US" dirty="0" err="1" smtClean="0"/>
              <a:t>ke</a:t>
            </a:r>
            <a:r>
              <a:rPr lang="en-US" dirty="0" smtClean="0"/>
              <a:t> </a:t>
            </a:r>
            <a:r>
              <a:rPr lang="en-US" dirty="0" err="1" smtClean="0"/>
              <a:t>generasi</a:t>
            </a:r>
            <a:r>
              <a:rPr lang="en-US" dirty="0" smtClean="0"/>
              <a:t>.</a:t>
            </a:r>
          </a:p>
          <a:p>
            <a:r>
              <a:rPr lang="en-US" dirty="0" smtClean="0"/>
              <a:t>Gen </a:t>
            </a:r>
            <a:r>
              <a:rPr lang="en-US" dirty="0" err="1" smtClean="0"/>
              <a:t>berpasangan</a:t>
            </a:r>
            <a:r>
              <a:rPr lang="en-US" dirty="0" smtClean="0"/>
              <a:t> </a:t>
            </a:r>
            <a:r>
              <a:rPr lang="en-US" dirty="0" err="1" smtClean="0"/>
              <a:t>dan</a:t>
            </a:r>
            <a:r>
              <a:rPr lang="en-US" dirty="0" smtClean="0"/>
              <a:t> </a:t>
            </a:r>
            <a:r>
              <a:rPr lang="en-US" dirty="0" err="1" smtClean="0"/>
              <a:t>tersusun</a:t>
            </a:r>
            <a:r>
              <a:rPr lang="en-US" dirty="0" smtClean="0"/>
              <a:t> </a:t>
            </a:r>
            <a:r>
              <a:rPr lang="en-US" dirty="0" err="1" smtClean="0"/>
              <a:t>dalam</a:t>
            </a:r>
            <a:r>
              <a:rPr lang="en-US" dirty="0" smtClean="0"/>
              <a:t> </a:t>
            </a:r>
            <a:r>
              <a:rPr lang="en-US" dirty="0" err="1" smtClean="0"/>
              <a:t>kromosom</a:t>
            </a:r>
            <a:r>
              <a:rPr lang="en-US" dirty="0" smtClean="0"/>
              <a:t> yang </a:t>
            </a:r>
            <a:r>
              <a:rPr lang="en-US" dirty="0" err="1" smtClean="0"/>
              <a:t>juga</a:t>
            </a:r>
            <a:r>
              <a:rPr lang="en-US" dirty="0" smtClean="0"/>
              <a:t> </a:t>
            </a:r>
            <a:r>
              <a:rPr lang="en-US" dirty="0" err="1" smtClean="0"/>
              <a:t>berpasangan</a:t>
            </a:r>
            <a:r>
              <a:rPr lang="en-US" dirty="0" smtClean="0"/>
              <a:t> </a:t>
            </a:r>
            <a:r>
              <a:rPr lang="en-US" dirty="0" err="1" smtClean="0"/>
              <a:t>kecuali</a:t>
            </a:r>
            <a:r>
              <a:rPr lang="en-US" dirty="0" smtClean="0"/>
              <a:t> </a:t>
            </a:r>
            <a:r>
              <a:rPr lang="en-US" dirty="0" err="1" smtClean="0"/>
              <a:t>kromosom</a:t>
            </a:r>
            <a:r>
              <a:rPr lang="en-US" dirty="0" smtClean="0"/>
              <a:t> </a:t>
            </a:r>
            <a:r>
              <a:rPr lang="en-US" dirty="0" err="1" smtClean="0"/>
              <a:t>seks</a:t>
            </a:r>
            <a:r>
              <a:rPr lang="en-US" dirty="0" smtClean="0"/>
              <a:t> </a:t>
            </a:r>
            <a:r>
              <a:rPr lang="en-US" dirty="0" err="1" smtClean="0"/>
              <a:t>pria</a:t>
            </a:r>
            <a:r>
              <a:rPr lang="en-US" dirty="0" smtClean="0"/>
              <a:t> X &amp;Y yang </a:t>
            </a:r>
            <a:r>
              <a:rPr lang="en-US" dirty="0" err="1" smtClean="0"/>
              <a:t>tidak</a:t>
            </a:r>
            <a:r>
              <a:rPr lang="en-US" dirty="0" smtClean="0"/>
              <a:t> </a:t>
            </a:r>
            <a:r>
              <a:rPr lang="en-US" dirty="0" err="1" smtClean="0"/>
              <a:t>berpasangan</a:t>
            </a:r>
            <a:r>
              <a:rPr lang="en-US" dirty="0" smtClean="0"/>
              <a:t> </a:t>
            </a:r>
            <a:r>
              <a:rPr lang="en-US" dirty="0" err="1" smtClean="0"/>
              <a:t>dan</a:t>
            </a:r>
            <a:r>
              <a:rPr lang="en-US" dirty="0" smtClean="0"/>
              <a:t> </a:t>
            </a:r>
            <a:r>
              <a:rPr lang="en-US" dirty="0" err="1" smtClean="0"/>
              <a:t>memiliki</a:t>
            </a:r>
            <a:r>
              <a:rPr lang="en-US" dirty="0" smtClean="0"/>
              <a:t> gen yang </a:t>
            </a:r>
            <a:r>
              <a:rPr lang="en-US" dirty="0" err="1" smtClean="0"/>
              <a:t>berbeda</a:t>
            </a:r>
            <a:r>
              <a:rPr lang="en-US" dirty="0" smtClean="0"/>
              <a: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r>
              <a:rPr lang="en-US" dirty="0" smtClean="0"/>
              <a:t>Gen : </a:t>
            </a:r>
            <a:r>
              <a:rPr lang="en-US" dirty="0" err="1" smtClean="0"/>
              <a:t>molekul</a:t>
            </a:r>
            <a:r>
              <a:rPr lang="en-US" dirty="0" smtClean="0"/>
              <a:t> </a:t>
            </a:r>
            <a:r>
              <a:rPr lang="en-US" dirty="0" err="1" smtClean="0"/>
              <a:t>kimia</a:t>
            </a:r>
            <a:r>
              <a:rPr lang="en-US" dirty="0" smtClean="0"/>
              <a:t> yang </a:t>
            </a:r>
            <a:r>
              <a:rPr lang="en-US" dirty="0" err="1" smtClean="0"/>
              <a:t>mempertahankan</a:t>
            </a:r>
            <a:r>
              <a:rPr lang="en-US" dirty="0" smtClean="0"/>
              <a:t> </a:t>
            </a:r>
            <a:r>
              <a:rPr lang="en-US" dirty="0" err="1" smtClean="0"/>
              <a:t>keutuhannya</a:t>
            </a:r>
            <a:r>
              <a:rPr lang="en-US" dirty="0" smtClean="0"/>
              <a:t> </a:t>
            </a:r>
            <a:r>
              <a:rPr lang="en-US" dirty="0" err="1" smtClean="0"/>
              <a:t>dari</a:t>
            </a:r>
            <a:r>
              <a:rPr lang="en-US" dirty="0" smtClean="0"/>
              <a:t> </a:t>
            </a:r>
            <a:r>
              <a:rPr lang="en-US" dirty="0" err="1" smtClean="0"/>
              <a:t>generasi</a:t>
            </a:r>
            <a:r>
              <a:rPr lang="en-US" dirty="0" smtClean="0"/>
              <a:t> </a:t>
            </a:r>
            <a:r>
              <a:rPr lang="en-US" dirty="0" err="1" smtClean="0"/>
              <a:t>ke</a:t>
            </a:r>
            <a:r>
              <a:rPr lang="en-US" dirty="0" smtClean="0"/>
              <a:t> </a:t>
            </a:r>
            <a:r>
              <a:rPr lang="en-US" dirty="0" err="1" smtClean="0"/>
              <a:t>generasi</a:t>
            </a:r>
            <a:r>
              <a:rPr lang="en-US" dirty="0" smtClean="0"/>
              <a:t> </a:t>
            </a:r>
            <a:r>
              <a:rPr lang="en-US" dirty="0" err="1" smtClean="0"/>
              <a:t>dan</a:t>
            </a:r>
            <a:r>
              <a:rPr lang="en-US" dirty="0" smtClean="0"/>
              <a:t> </a:t>
            </a:r>
            <a:r>
              <a:rPr lang="en-US" dirty="0" err="1" smtClean="0"/>
              <a:t>mempengaruhi</a:t>
            </a:r>
            <a:r>
              <a:rPr lang="en-US" dirty="0" smtClean="0"/>
              <a:t> </a:t>
            </a:r>
            <a:r>
              <a:rPr lang="en-US" dirty="0" err="1" smtClean="0"/>
              <a:t>perkembangan</a:t>
            </a:r>
            <a:r>
              <a:rPr lang="en-US" dirty="0" smtClean="0"/>
              <a:t> </a:t>
            </a:r>
            <a:r>
              <a:rPr lang="en-US" dirty="0" err="1" smtClean="0"/>
              <a:t>individu</a:t>
            </a:r>
            <a:endParaRPr lang="en-US" dirty="0" smtClean="0"/>
          </a:p>
          <a:p>
            <a:r>
              <a:rPr lang="en-US" dirty="0" smtClean="0"/>
              <a:t>Gen yang </a:t>
            </a:r>
            <a:r>
              <a:rPr lang="en-US" dirty="0" err="1" smtClean="0"/>
              <a:t>dominan</a:t>
            </a:r>
            <a:r>
              <a:rPr lang="en-US" dirty="0" smtClean="0"/>
              <a:t> </a:t>
            </a:r>
            <a:r>
              <a:rPr lang="en-US" dirty="0" err="1" smtClean="0"/>
              <a:t>mempengaruhi</a:t>
            </a:r>
            <a:r>
              <a:rPr lang="en-US" dirty="0" smtClean="0"/>
              <a:t> </a:t>
            </a:r>
            <a:r>
              <a:rPr lang="en-US" dirty="0" err="1" smtClean="0"/>
              <a:t>pertumbuhan</a:t>
            </a:r>
            <a:r>
              <a:rPr lang="en-US" dirty="0" smtClean="0"/>
              <a:t> </a:t>
            </a:r>
            <a:r>
              <a:rPr lang="en-US" dirty="0" err="1" smtClean="0"/>
              <a:t>individu</a:t>
            </a:r>
            <a:r>
              <a:rPr lang="en-US" dirty="0" smtClean="0"/>
              <a:t>, gen </a:t>
            </a:r>
            <a:r>
              <a:rPr lang="en-US" dirty="0" err="1" smtClean="0"/>
              <a:t>resesif</a:t>
            </a:r>
            <a:r>
              <a:rPr lang="en-US" dirty="0" smtClean="0"/>
              <a:t> </a:t>
            </a:r>
            <a:r>
              <a:rPr lang="en-US" dirty="0" err="1" smtClean="0"/>
              <a:t>akan</a:t>
            </a:r>
            <a:r>
              <a:rPr lang="en-US" dirty="0" smtClean="0"/>
              <a:t> </a:t>
            </a:r>
            <a:r>
              <a:rPr lang="en-US" dirty="0" err="1" smtClean="0"/>
              <a:t>mempengaruhi</a:t>
            </a:r>
            <a:r>
              <a:rPr lang="en-US" dirty="0" smtClean="0"/>
              <a:t> </a:t>
            </a:r>
            <a:r>
              <a:rPr lang="en-US" dirty="0" err="1" smtClean="0"/>
              <a:t>perkembangan</a:t>
            </a:r>
            <a:r>
              <a:rPr lang="en-US" dirty="0" smtClean="0"/>
              <a:t> </a:t>
            </a:r>
            <a:r>
              <a:rPr lang="en-US" dirty="0" err="1" smtClean="0"/>
              <a:t>jika</a:t>
            </a:r>
            <a:r>
              <a:rPr lang="en-US" dirty="0" smtClean="0"/>
              <a:t> gen </a:t>
            </a:r>
            <a:r>
              <a:rPr lang="en-US" dirty="0" err="1" smtClean="0"/>
              <a:t>dominan</a:t>
            </a:r>
            <a:r>
              <a:rPr lang="en-US" dirty="0" smtClean="0"/>
              <a:t> </a:t>
            </a:r>
            <a:r>
              <a:rPr lang="en-US" dirty="0" err="1" smtClean="0"/>
              <a:t>tidak</a:t>
            </a:r>
            <a:r>
              <a:rPr lang="en-US" dirty="0" smtClean="0"/>
              <a:t> </a:t>
            </a:r>
            <a:r>
              <a:rPr lang="en-US" dirty="0" err="1" smtClean="0"/>
              <a:t>ada</a:t>
            </a:r>
            <a:r>
              <a:rPr lang="en-US" dirty="0" smtClean="0"/>
              <a:t>.</a:t>
            </a:r>
          </a:p>
          <a:p>
            <a:r>
              <a:rPr lang="en-US" dirty="0" err="1" smtClean="0"/>
              <a:t>Perilaku</a:t>
            </a:r>
            <a:r>
              <a:rPr lang="en-US" dirty="0" smtClean="0"/>
              <a:t> </a:t>
            </a:r>
            <a:r>
              <a:rPr lang="en-US" dirty="0" err="1" smtClean="0"/>
              <a:t>merupakan</a:t>
            </a:r>
            <a:r>
              <a:rPr lang="en-US" dirty="0" smtClean="0"/>
              <a:t> </a:t>
            </a:r>
            <a:r>
              <a:rPr lang="en-US" dirty="0" err="1" smtClean="0"/>
              <a:t>hasil</a:t>
            </a:r>
            <a:r>
              <a:rPr lang="en-US" dirty="0" smtClean="0"/>
              <a:t> </a:t>
            </a:r>
            <a:r>
              <a:rPr lang="en-US" dirty="0" err="1" smtClean="0"/>
              <a:t>dari</a:t>
            </a:r>
            <a:r>
              <a:rPr lang="en-US" dirty="0" smtClean="0"/>
              <a:t> </a:t>
            </a:r>
            <a:r>
              <a:rPr lang="en-US" dirty="0" err="1" smtClean="0"/>
              <a:t>pengaruh</a:t>
            </a:r>
            <a:r>
              <a:rPr lang="en-US" dirty="0" smtClean="0"/>
              <a:t> </a:t>
            </a:r>
            <a:r>
              <a:rPr lang="en-US" dirty="0" err="1" smtClean="0"/>
              <a:t>sejumlah</a:t>
            </a:r>
            <a:r>
              <a:rPr lang="en-US" dirty="0" smtClean="0"/>
              <a:t> gen </a:t>
            </a:r>
            <a:r>
              <a:rPr lang="en-US" dirty="0" err="1" smtClean="0"/>
              <a:t>dan</a:t>
            </a:r>
            <a:r>
              <a:rPr lang="en-US" dirty="0" smtClean="0"/>
              <a:t> </a:t>
            </a:r>
            <a:r>
              <a:rPr lang="en-US" dirty="0" err="1" smtClean="0"/>
              <a:t>faktor</a:t>
            </a:r>
            <a:r>
              <a:rPr lang="en-US" dirty="0" smtClean="0"/>
              <a:t> </a:t>
            </a:r>
            <a:r>
              <a:rPr lang="en-US" dirty="0" err="1" smtClean="0"/>
              <a:t>lingkungan</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r>
              <a:rPr lang="en-US" dirty="0" err="1" smtClean="0"/>
              <a:t>Individu</a:t>
            </a:r>
            <a:r>
              <a:rPr lang="en-US" dirty="0" smtClean="0"/>
              <a:t> </a:t>
            </a:r>
            <a:r>
              <a:rPr lang="en-US" dirty="0" err="1" smtClean="0"/>
              <a:t>dengan</a:t>
            </a:r>
            <a:r>
              <a:rPr lang="en-US" dirty="0" smtClean="0"/>
              <a:t> </a:t>
            </a:r>
            <a:r>
              <a:rPr lang="en-US" dirty="0" err="1" smtClean="0"/>
              <a:t>pasangan</a:t>
            </a:r>
            <a:r>
              <a:rPr lang="en-US" dirty="0" smtClean="0"/>
              <a:t> </a:t>
            </a:r>
            <a:r>
              <a:rPr lang="en-US" dirty="0" err="1" smtClean="0"/>
              <a:t>identik</a:t>
            </a:r>
            <a:r>
              <a:rPr lang="en-US" dirty="0" smtClean="0"/>
              <a:t> </a:t>
            </a:r>
            <a:r>
              <a:rPr lang="en-US" dirty="0" err="1" smtClean="0"/>
              <a:t>dalam</a:t>
            </a:r>
            <a:r>
              <a:rPr lang="en-US" dirty="0" smtClean="0"/>
              <a:t> </a:t>
            </a:r>
            <a:r>
              <a:rPr lang="en-US" dirty="0" err="1" smtClean="0"/>
              <a:t>dua</a:t>
            </a:r>
            <a:r>
              <a:rPr lang="en-US" dirty="0" smtClean="0"/>
              <a:t> </a:t>
            </a:r>
            <a:r>
              <a:rPr lang="en-US" dirty="0" err="1" smtClean="0"/>
              <a:t>kromosom</a:t>
            </a:r>
            <a:r>
              <a:rPr lang="en-US" dirty="0" smtClean="0"/>
              <a:t> </a:t>
            </a:r>
            <a:r>
              <a:rPr lang="en-US" dirty="0" err="1" smtClean="0"/>
              <a:t>disebut</a:t>
            </a:r>
            <a:r>
              <a:rPr lang="en-US" dirty="0" smtClean="0"/>
              <a:t> </a:t>
            </a:r>
            <a:r>
              <a:rPr lang="en-US" dirty="0" err="1" smtClean="0"/>
              <a:t>individu</a:t>
            </a:r>
            <a:r>
              <a:rPr lang="en-US" dirty="0" smtClean="0"/>
              <a:t> </a:t>
            </a:r>
            <a:r>
              <a:rPr lang="en-US" dirty="0" err="1" smtClean="0"/>
              <a:t>homozigot</a:t>
            </a:r>
            <a:endParaRPr lang="en-US" dirty="0" smtClean="0"/>
          </a:p>
          <a:p>
            <a:r>
              <a:rPr lang="en-US" dirty="0" err="1" smtClean="0"/>
              <a:t>Individu</a:t>
            </a:r>
            <a:r>
              <a:rPr lang="en-US" dirty="0" smtClean="0"/>
              <a:t> yang </a:t>
            </a:r>
            <a:r>
              <a:rPr lang="en-US" dirty="0" err="1" smtClean="0"/>
              <a:t>tidak</a:t>
            </a:r>
            <a:r>
              <a:rPr lang="en-US" dirty="0" smtClean="0"/>
              <a:t> </a:t>
            </a:r>
            <a:r>
              <a:rPr lang="en-US" dirty="0" err="1" smtClean="0"/>
              <a:t>memiliki</a:t>
            </a:r>
            <a:r>
              <a:rPr lang="en-US" dirty="0" smtClean="0"/>
              <a:t> </a:t>
            </a:r>
            <a:r>
              <a:rPr lang="en-US" dirty="0" err="1" smtClean="0"/>
              <a:t>pasangan</a:t>
            </a:r>
            <a:r>
              <a:rPr lang="en-US" dirty="0" smtClean="0"/>
              <a:t> yang </a:t>
            </a:r>
            <a:r>
              <a:rPr lang="en-US" dirty="0" err="1" smtClean="0"/>
              <a:t>cocok</a:t>
            </a:r>
            <a:r>
              <a:rPr lang="en-US" dirty="0" smtClean="0"/>
              <a:t> </a:t>
            </a:r>
            <a:r>
              <a:rPr lang="en-US" dirty="0" err="1" smtClean="0"/>
              <a:t>untuk</a:t>
            </a:r>
            <a:r>
              <a:rPr lang="en-US" dirty="0" smtClean="0"/>
              <a:t> gen </a:t>
            </a:r>
            <a:r>
              <a:rPr lang="en-US" dirty="0" err="1" smtClean="0"/>
              <a:t>tersebut</a:t>
            </a:r>
            <a:r>
              <a:rPr lang="en-US" dirty="0" smtClean="0"/>
              <a:t> </a:t>
            </a:r>
            <a:r>
              <a:rPr lang="en-US" dirty="0" err="1" smtClean="0"/>
              <a:t>disebut</a:t>
            </a:r>
            <a:r>
              <a:rPr lang="en-US" dirty="0" smtClean="0"/>
              <a:t> </a:t>
            </a:r>
            <a:r>
              <a:rPr lang="en-US" dirty="0" err="1" smtClean="0"/>
              <a:t>heterozigot</a:t>
            </a:r>
            <a:endParaRPr lang="en-US" dirty="0" smtClean="0"/>
          </a:p>
          <a:p>
            <a:r>
              <a:rPr lang="en-US" dirty="0" err="1" smtClean="0"/>
              <a:t>Beberapa</a:t>
            </a:r>
            <a:r>
              <a:rPr lang="en-US" dirty="0" smtClean="0"/>
              <a:t> gen </a:t>
            </a:r>
            <a:r>
              <a:rPr lang="en-US" dirty="0" err="1" smtClean="0"/>
              <a:t>ada</a:t>
            </a:r>
            <a:r>
              <a:rPr lang="en-US" dirty="0" smtClean="0"/>
              <a:t> yang </a:t>
            </a:r>
            <a:r>
              <a:rPr lang="en-US" dirty="0" err="1" smtClean="0"/>
              <a:t>dominan</a:t>
            </a:r>
            <a:r>
              <a:rPr lang="en-US" dirty="0" smtClean="0"/>
              <a:t> </a:t>
            </a:r>
            <a:r>
              <a:rPr lang="en-US" dirty="0" err="1" smtClean="0"/>
              <a:t>dan</a:t>
            </a:r>
            <a:r>
              <a:rPr lang="en-US" dirty="0" smtClean="0"/>
              <a:t> </a:t>
            </a:r>
            <a:r>
              <a:rPr lang="en-US" dirty="0" err="1" smtClean="0"/>
              <a:t>berpengaruh</a:t>
            </a:r>
            <a:r>
              <a:rPr lang="en-US" dirty="0" smtClean="0"/>
              <a:t> </a:t>
            </a:r>
            <a:r>
              <a:rPr lang="en-US" dirty="0" err="1" smtClean="0"/>
              <a:t>kuat</a:t>
            </a:r>
            <a:r>
              <a:rPr lang="en-US" dirty="0" smtClean="0"/>
              <a:t> </a:t>
            </a:r>
            <a:r>
              <a:rPr lang="en-US" dirty="0" err="1" smtClean="0"/>
              <a:t>pada</a:t>
            </a:r>
            <a:r>
              <a:rPr lang="en-US" dirty="0" smtClean="0"/>
              <a:t> gen </a:t>
            </a:r>
            <a:r>
              <a:rPr lang="en-US" dirty="0" err="1" smtClean="0"/>
              <a:t>homozigot</a:t>
            </a:r>
            <a:r>
              <a:rPr lang="en-US" dirty="0" smtClean="0"/>
              <a:t> </a:t>
            </a:r>
            <a:r>
              <a:rPr lang="en-US" dirty="0" err="1" smtClean="0"/>
              <a:t>maupun</a:t>
            </a:r>
            <a:r>
              <a:rPr lang="en-US" dirty="0" smtClean="0"/>
              <a:t> </a:t>
            </a:r>
            <a:r>
              <a:rPr lang="en-US" dirty="0" err="1" smtClean="0"/>
              <a:t>heterozigot</a:t>
            </a:r>
            <a:r>
              <a:rPr lang="en-US" dirty="0" smtClean="0"/>
              <a:t>.</a:t>
            </a:r>
          </a:p>
          <a:p>
            <a:r>
              <a:rPr lang="en-US" dirty="0" smtClean="0"/>
              <a:t>Gen yang </a:t>
            </a:r>
            <a:r>
              <a:rPr lang="en-US" dirty="0" err="1" smtClean="0"/>
              <a:t>resesif</a:t>
            </a:r>
            <a:r>
              <a:rPr lang="en-US" dirty="0" smtClean="0"/>
              <a:t> </a:t>
            </a:r>
            <a:r>
              <a:rPr lang="en-US" dirty="0" err="1" smtClean="0"/>
              <a:t>hanya</a:t>
            </a:r>
            <a:r>
              <a:rPr lang="en-US" dirty="0" smtClean="0"/>
              <a:t> </a:t>
            </a:r>
            <a:r>
              <a:rPr lang="en-US" dirty="0" err="1" smtClean="0"/>
              <a:t>berpengaruh</a:t>
            </a:r>
            <a:r>
              <a:rPr lang="en-US" dirty="0" smtClean="0"/>
              <a:t> </a:t>
            </a:r>
            <a:r>
              <a:rPr lang="en-US" dirty="0" err="1" smtClean="0"/>
              <a:t>kuat</a:t>
            </a:r>
            <a:r>
              <a:rPr lang="en-US" dirty="0" smtClean="0"/>
              <a:t> </a:t>
            </a:r>
            <a:r>
              <a:rPr lang="en-US" dirty="0" err="1" smtClean="0"/>
              <a:t>pada</a:t>
            </a:r>
            <a:r>
              <a:rPr lang="en-US" dirty="0" smtClean="0"/>
              <a:t> </a:t>
            </a:r>
            <a:r>
              <a:rPr lang="en-US" dirty="0" err="1" smtClean="0"/>
              <a:t>kondisi</a:t>
            </a:r>
            <a:r>
              <a:rPr lang="en-US" dirty="0" smtClean="0"/>
              <a:t> </a:t>
            </a:r>
            <a:r>
              <a:rPr lang="en-US" dirty="0" err="1" smtClean="0"/>
              <a:t>homozigot</a:t>
            </a:r>
            <a:r>
              <a:rPr lang="en-US" dirty="0" smtClean="0"/>
              <a: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96000"/>
          </a:xfrm>
        </p:spPr>
        <p:txBody>
          <a:bodyPr>
            <a:normAutofit fontScale="85000" lnSpcReduction="10000"/>
          </a:bodyPr>
          <a:lstStyle/>
          <a:p>
            <a:r>
              <a:rPr lang="en-US" dirty="0" smtClean="0"/>
              <a:t>Gen </a:t>
            </a:r>
            <a:r>
              <a:rPr lang="en-US" dirty="0" err="1" smtClean="0"/>
              <a:t>bagian</a:t>
            </a:r>
            <a:r>
              <a:rPr lang="en-US" dirty="0" smtClean="0"/>
              <a:t> </a:t>
            </a:r>
            <a:r>
              <a:rPr lang="en-US" dirty="0" err="1" smtClean="0"/>
              <a:t>dari</a:t>
            </a:r>
            <a:r>
              <a:rPr lang="en-US" dirty="0" smtClean="0"/>
              <a:t> </a:t>
            </a:r>
            <a:r>
              <a:rPr lang="en-US" dirty="0" err="1" smtClean="0"/>
              <a:t>kromosom</a:t>
            </a:r>
            <a:r>
              <a:rPr lang="en-US" dirty="0" smtClean="0"/>
              <a:t> / </a:t>
            </a:r>
            <a:r>
              <a:rPr lang="en-US" dirty="0" err="1" smtClean="0"/>
              <a:t>ada</a:t>
            </a:r>
            <a:r>
              <a:rPr lang="en-US" dirty="0" smtClean="0"/>
              <a:t> </a:t>
            </a:r>
            <a:r>
              <a:rPr lang="en-US" dirty="0" err="1" smtClean="0"/>
              <a:t>di</a:t>
            </a:r>
            <a:r>
              <a:rPr lang="en-US" dirty="0" smtClean="0"/>
              <a:t> </a:t>
            </a:r>
            <a:r>
              <a:rPr lang="en-US" dirty="0" err="1" smtClean="0"/>
              <a:t>dalam</a:t>
            </a:r>
            <a:r>
              <a:rPr lang="en-US" dirty="0" smtClean="0"/>
              <a:t> </a:t>
            </a:r>
            <a:r>
              <a:rPr lang="en-US" dirty="0" err="1" smtClean="0"/>
              <a:t>kromosom</a:t>
            </a:r>
            <a:endParaRPr lang="en-US" dirty="0" smtClean="0"/>
          </a:p>
          <a:p>
            <a:r>
              <a:rPr lang="en-US" dirty="0" err="1" smtClean="0"/>
              <a:t>Penyusun</a:t>
            </a:r>
            <a:r>
              <a:rPr lang="en-US" dirty="0" smtClean="0"/>
              <a:t> </a:t>
            </a:r>
            <a:r>
              <a:rPr lang="en-US" dirty="0" err="1" smtClean="0"/>
              <a:t>kromosom</a:t>
            </a:r>
            <a:r>
              <a:rPr lang="en-US" dirty="0" smtClean="0"/>
              <a:t> </a:t>
            </a:r>
            <a:r>
              <a:rPr lang="en-US" dirty="0" err="1" smtClean="0"/>
              <a:t>adalah</a:t>
            </a:r>
            <a:r>
              <a:rPr lang="en-US" dirty="0" smtClean="0"/>
              <a:t> </a:t>
            </a:r>
            <a:r>
              <a:rPr lang="en-US" dirty="0" err="1" smtClean="0"/>
              <a:t>untaian</a:t>
            </a:r>
            <a:r>
              <a:rPr lang="en-US" dirty="0" smtClean="0"/>
              <a:t> </a:t>
            </a:r>
            <a:r>
              <a:rPr lang="en-US" dirty="0" err="1" smtClean="0"/>
              <a:t>molekul</a:t>
            </a:r>
            <a:r>
              <a:rPr lang="en-US" dirty="0" smtClean="0"/>
              <a:t> </a:t>
            </a:r>
            <a:r>
              <a:rPr lang="en-US" dirty="0" err="1" smtClean="0"/>
              <a:t>ganda</a:t>
            </a:r>
            <a:r>
              <a:rPr lang="en-US" dirty="0" smtClean="0"/>
              <a:t> </a:t>
            </a:r>
            <a:r>
              <a:rPr lang="en-US" dirty="0" err="1" smtClean="0"/>
              <a:t>asam</a:t>
            </a:r>
            <a:r>
              <a:rPr lang="en-US" dirty="0" smtClean="0"/>
              <a:t> </a:t>
            </a:r>
            <a:r>
              <a:rPr lang="en-US" dirty="0" err="1" smtClean="0"/>
              <a:t>dioksiribonukleat</a:t>
            </a:r>
            <a:r>
              <a:rPr lang="en-US" dirty="0" smtClean="0"/>
              <a:t> (DNA/</a:t>
            </a:r>
            <a:r>
              <a:rPr lang="en-US" dirty="0" err="1" smtClean="0"/>
              <a:t>dioxyribonucleic</a:t>
            </a:r>
            <a:r>
              <a:rPr lang="en-US" dirty="0" smtClean="0"/>
              <a:t> acid).</a:t>
            </a:r>
          </a:p>
          <a:p>
            <a:r>
              <a:rPr lang="en-US" dirty="0" err="1" smtClean="0"/>
              <a:t>Sebuah</a:t>
            </a:r>
            <a:r>
              <a:rPr lang="en-US" dirty="0" smtClean="0"/>
              <a:t> </a:t>
            </a:r>
            <a:r>
              <a:rPr lang="en-US" dirty="0" err="1" smtClean="0"/>
              <a:t>untaian</a:t>
            </a:r>
            <a:r>
              <a:rPr lang="en-US" dirty="0" smtClean="0"/>
              <a:t> DNA </a:t>
            </a:r>
            <a:r>
              <a:rPr lang="en-US" dirty="0" err="1" smtClean="0"/>
              <a:t>merupakan</a:t>
            </a:r>
            <a:r>
              <a:rPr lang="en-US" dirty="0" smtClean="0"/>
              <a:t> template </a:t>
            </a:r>
            <a:r>
              <a:rPr lang="en-US" dirty="0" err="1" smtClean="0"/>
              <a:t>asam</a:t>
            </a:r>
            <a:r>
              <a:rPr lang="en-US" dirty="0" smtClean="0"/>
              <a:t> </a:t>
            </a:r>
            <a:r>
              <a:rPr lang="en-US" dirty="0" err="1" smtClean="0"/>
              <a:t>ribonukleat</a:t>
            </a:r>
            <a:r>
              <a:rPr lang="en-US" dirty="0" smtClean="0"/>
              <a:t> (RNA/ribonucleic acid) yang </a:t>
            </a:r>
            <a:r>
              <a:rPr lang="en-US" dirty="0" err="1" smtClean="0"/>
              <a:t>bermolekul</a:t>
            </a:r>
            <a:r>
              <a:rPr lang="en-US" dirty="0" smtClean="0"/>
              <a:t> </a:t>
            </a:r>
            <a:r>
              <a:rPr lang="en-US" dirty="0" err="1" smtClean="0"/>
              <a:t>tunggal</a:t>
            </a:r>
            <a:r>
              <a:rPr lang="en-US" dirty="0" smtClean="0"/>
              <a:t>.</a:t>
            </a:r>
          </a:p>
          <a:p>
            <a:r>
              <a:rPr lang="en-US" dirty="0" err="1" smtClean="0"/>
              <a:t>Satu</a:t>
            </a:r>
            <a:r>
              <a:rPr lang="en-US" dirty="0" smtClean="0"/>
              <a:t> type RNA </a:t>
            </a:r>
            <a:r>
              <a:rPr lang="en-US" dirty="0" err="1" smtClean="0"/>
              <a:t>dapat</a:t>
            </a:r>
            <a:r>
              <a:rPr lang="en-US" dirty="0" smtClean="0"/>
              <a:t> </a:t>
            </a:r>
            <a:r>
              <a:rPr lang="en-US" dirty="0" err="1" smtClean="0"/>
              <a:t>menjadi</a:t>
            </a:r>
            <a:r>
              <a:rPr lang="en-US" dirty="0" smtClean="0"/>
              <a:t> template DNA </a:t>
            </a:r>
            <a:r>
              <a:rPr lang="en-US" dirty="0" err="1" smtClean="0"/>
              <a:t>untuk</a:t>
            </a:r>
            <a:r>
              <a:rPr lang="en-US" dirty="0" smtClean="0"/>
              <a:t> </a:t>
            </a:r>
            <a:r>
              <a:rPr lang="en-US" dirty="0" err="1" smtClean="0"/>
              <a:t>sintesis</a:t>
            </a:r>
            <a:r>
              <a:rPr lang="en-US" dirty="0" smtClean="0"/>
              <a:t> </a:t>
            </a:r>
            <a:r>
              <a:rPr lang="en-US" dirty="0" err="1" smtClean="0"/>
              <a:t>molekul</a:t>
            </a:r>
            <a:r>
              <a:rPr lang="en-US" dirty="0" smtClean="0"/>
              <a:t> protein</a:t>
            </a:r>
          </a:p>
          <a:p>
            <a:r>
              <a:rPr lang="en-US" dirty="0" err="1" smtClean="0"/>
              <a:t>Gb</a:t>
            </a:r>
            <a:r>
              <a:rPr lang="en-US" dirty="0" smtClean="0"/>
              <a:t>. </a:t>
            </a:r>
            <a:r>
              <a:rPr lang="en-US" dirty="0" err="1" smtClean="0"/>
              <a:t>Ekspresi</a:t>
            </a:r>
            <a:r>
              <a:rPr lang="en-US" dirty="0" smtClean="0"/>
              <a:t> gen </a:t>
            </a:r>
            <a:r>
              <a:rPr lang="en-US" dirty="0" err="1" smtClean="0"/>
              <a:t>menunjukan</a:t>
            </a:r>
            <a:r>
              <a:rPr lang="en-US" dirty="0" smtClean="0"/>
              <a:t> </a:t>
            </a:r>
            <a:r>
              <a:rPr lang="en-US" dirty="0" err="1" smtClean="0"/>
              <a:t>penerjemahan</a:t>
            </a:r>
            <a:r>
              <a:rPr lang="en-US" dirty="0" smtClean="0"/>
              <a:t> </a:t>
            </a:r>
            <a:r>
              <a:rPr lang="en-US" dirty="0" err="1" smtClean="0"/>
              <a:t>informasi</a:t>
            </a:r>
            <a:r>
              <a:rPr lang="en-US" dirty="0" smtClean="0"/>
              <a:t> </a:t>
            </a:r>
            <a:r>
              <a:rPr lang="en-US" dirty="0" err="1" smtClean="0"/>
              <a:t>dari</a:t>
            </a:r>
            <a:r>
              <a:rPr lang="en-US" dirty="0" smtClean="0"/>
              <a:t> </a:t>
            </a:r>
            <a:r>
              <a:rPr lang="en-US" dirty="0" err="1" smtClean="0"/>
              <a:t>DNA</a:t>
            </a:r>
            <a:r>
              <a:rPr lang="en-US" dirty="0" err="1" smtClean="0">
                <a:sym typeface="Wingdings" pitchFamily="2" charset="2"/>
              </a:rPr>
              <a:t>RNAProtein</a:t>
            </a:r>
            <a:r>
              <a:rPr lang="en-US" dirty="0" smtClean="0">
                <a:sym typeface="Wingdings" pitchFamily="2" charset="2"/>
              </a:rPr>
              <a:t>, yang </a:t>
            </a:r>
            <a:r>
              <a:rPr lang="en-US" dirty="0" err="1" smtClean="0">
                <a:sym typeface="Wingdings" pitchFamily="2" charset="2"/>
              </a:rPr>
              <a:t>akhirnya</a:t>
            </a:r>
            <a:r>
              <a:rPr lang="en-US" dirty="0" smtClean="0">
                <a:sym typeface="Wingdings" pitchFamily="2" charset="2"/>
              </a:rPr>
              <a:t> </a:t>
            </a:r>
            <a:r>
              <a:rPr lang="en-US" dirty="0" err="1" smtClean="0">
                <a:sym typeface="Wingdings" pitchFamily="2" charset="2"/>
              </a:rPr>
              <a:t>akan</a:t>
            </a:r>
            <a:r>
              <a:rPr lang="en-US" dirty="0" smtClean="0">
                <a:sym typeface="Wingdings" pitchFamily="2" charset="2"/>
              </a:rPr>
              <a:t> </a:t>
            </a:r>
            <a:r>
              <a:rPr lang="en-US" dirty="0" err="1" smtClean="0">
                <a:sym typeface="Wingdings" pitchFamily="2" charset="2"/>
              </a:rPr>
              <a:t>menentukan</a:t>
            </a:r>
            <a:r>
              <a:rPr lang="en-US" dirty="0" smtClean="0">
                <a:sym typeface="Wingdings" pitchFamily="2" charset="2"/>
              </a:rPr>
              <a:t> </a:t>
            </a:r>
            <a:r>
              <a:rPr lang="en-US" dirty="0" err="1" smtClean="0">
                <a:sym typeface="Wingdings" pitchFamily="2" charset="2"/>
              </a:rPr>
              <a:t>perkembangan</a:t>
            </a:r>
            <a:r>
              <a:rPr lang="en-US" dirty="0" smtClean="0">
                <a:sym typeface="Wingdings" pitchFamily="2" charset="2"/>
              </a:rPr>
              <a:t> </a:t>
            </a:r>
            <a:r>
              <a:rPr lang="en-US" dirty="0" err="1" smtClean="0">
                <a:sym typeface="Wingdings" pitchFamily="2" charset="2"/>
              </a:rPr>
              <a:t>organisme</a:t>
            </a:r>
            <a:r>
              <a:rPr lang="en-US" dirty="0" smtClean="0">
                <a:sym typeface="Wingdings" pitchFamily="2" charset="2"/>
              </a:rPr>
              <a:t>.</a:t>
            </a:r>
          </a:p>
          <a:p>
            <a:r>
              <a:rPr lang="en-US" dirty="0" err="1" smtClean="0">
                <a:sym typeface="Wingdings" pitchFamily="2" charset="2"/>
              </a:rPr>
              <a:t>Beberapa</a:t>
            </a:r>
            <a:r>
              <a:rPr lang="en-US" dirty="0" smtClean="0">
                <a:sym typeface="Wingdings" pitchFamily="2" charset="2"/>
              </a:rPr>
              <a:t> protein </a:t>
            </a:r>
            <a:r>
              <a:rPr lang="en-US" dirty="0" err="1" smtClean="0">
                <a:sym typeface="Wingdings" pitchFamily="2" charset="2"/>
              </a:rPr>
              <a:t>akan</a:t>
            </a:r>
            <a:r>
              <a:rPr lang="en-US" dirty="0" smtClean="0">
                <a:sym typeface="Wingdings" pitchFamily="2" charset="2"/>
              </a:rPr>
              <a:t> </a:t>
            </a:r>
            <a:r>
              <a:rPr lang="en-US" dirty="0" err="1" smtClean="0">
                <a:sym typeface="Wingdings" pitchFamily="2" charset="2"/>
              </a:rPr>
              <a:t>menjadi</a:t>
            </a:r>
            <a:r>
              <a:rPr lang="en-US" dirty="0" smtClean="0">
                <a:sym typeface="Wingdings" pitchFamily="2" charset="2"/>
              </a:rPr>
              <a:t> </a:t>
            </a:r>
            <a:r>
              <a:rPr lang="en-US" dirty="0" err="1" smtClean="0">
                <a:sym typeface="Wingdings" pitchFamily="2" charset="2"/>
              </a:rPr>
              <a:t>pembentuk</a:t>
            </a:r>
            <a:r>
              <a:rPr lang="en-US" dirty="0" smtClean="0">
                <a:sym typeface="Wingdings" pitchFamily="2" charset="2"/>
              </a:rPr>
              <a:t> </a:t>
            </a:r>
            <a:r>
              <a:rPr lang="en-US" dirty="0" err="1" smtClean="0">
                <a:sym typeface="Wingdings" pitchFamily="2" charset="2"/>
              </a:rPr>
              <a:t>struktur</a:t>
            </a:r>
            <a:r>
              <a:rPr lang="en-US" dirty="0" smtClean="0">
                <a:sym typeface="Wingdings" pitchFamily="2" charset="2"/>
              </a:rPr>
              <a:t> </a:t>
            </a:r>
            <a:r>
              <a:rPr lang="en-US" dirty="0" err="1" smtClean="0">
                <a:sym typeface="Wingdings" pitchFamily="2" charset="2"/>
              </a:rPr>
              <a:t>tubuh</a:t>
            </a:r>
            <a:r>
              <a:rPr lang="en-US" dirty="0" smtClean="0">
                <a:sym typeface="Wingdings" pitchFamily="2" charset="2"/>
              </a:rPr>
              <a:t> </a:t>
            </a:r>
            <a:r>
              <a:rPr lang="en-US" dirty="0" err="1" smtClean="0">
                <a:sym typeface="Wingdings" pitchFamily="2" charset="2"/>
              </a:rPr>
              <a:t>dan</a:t>
            </a:r>
            <a:r>
              <a:rPr lang="en-US" dirty="0" smtClean="0">
                <a:sym typeface="Wingdings" pitchFamily="2" charset="2"/>
              </a:rPr>
              <a:t> </a:t>
            </a:r>
            <a:r>
              <a:rPr lang="en-US" dirty="0" err="1" smtClean="0">
                <a:sym typeface="Wingdings" pitchFamily="2" charset="2"/>
              </a:rPr>
              <a:t>adapula</a:t>
            </a:r>
            <a:r>
              <a:rPr lang="en-US" dirty="0" smtClean="0">
                <a:sym typeface="Wingdings" pitchFamily="2" charset="2"/>
              </a:rPr>
              <a:t> protein yang </a:t>
            </a:r>
            <a:r>
              <a:rPr lang="en-US" dirty="0" err="1" smtClean="0">
                <a:sym typeface="Wingdings" pitchFamily="2" charset="2"/>
              </a:rPr>
              <a:t>akan</a:t>
            </a:r>
            <a:r>
              <a:rPr lang="en-US" dirty="0" smtClean="0">
                <a:sym typeface="Wingdings" pitchFamily="2" charset="2"/>
              </a:rPr>
              <a:t> </a:t>
            </a:r>
            <a:r>
              <a:rPr lang="en-US" dirty="0" err="1" smtClean="0">
                <a:sym typeface="Wingdings" pitchFamily="2" charset="2"/>
              </a:rPr>
              <a:t>menjadi</a:t>
            </a:r>
            <a:r>
              <a:rPr lang="en-US" dirty="0" smtClean="0">
                <a:sym typeface="Wingdings" pitchFamily="2" charset="2"/>
              </a:rPr>
              <a:t> </a:t>
            </a:r>
            <a:r>
              <a:rPr lang="en-US" dirty="0" err="1" smtClean="0">
                <a:sym typeface="Wingdings" pitchFamily="2" charset="2"/>
              </a:rPr>
              <a:t>enzim</a:t>
            </a:r>
            <a:r>
              <a:rPr lang="en-US" dirty="0" smtClean="0">
                <a:sym typeface="Wingdings" pitchFamily="2" charset="2"/>
              </a:rPr>
              <a:t> </a:t>
            </a:r>
            <a:r>
              <a:rPr lang="en-US" dirty="0" err="1" smtClean="0">
                <a:sym typeface="Wingdings" pitchFamily="2" charset="2"/>
              </a:rPr>
              <a:t>sebagai</a:t>
            </a:r>
            <a:r>
              <a:rPr lang="en-US" dirty="0" smtClean="0">
                <a:sym typeface="Wingdings" pitchFamily="2" charset="2"/>
              </a:rPr>
              <a:t> </a:t>
            </a:r>
            <a:r>
              <a:rPr lang="en-US" dirty="0" err="1" smtClean="0">
                <a:sym typeface="Wingdings" pitchFamily="2" charset="2"/>
              </a:rPr>
              <a:t>katalis</a:t>
            </a:r>
            <a:r>
              <a:rPr lang="en-US" dirty="0" smtClean="0">
                <a:sym typeface="Wingdings" pitchFamily="2" charset="2"/>
              </a:rPr>
              <a:t> </a:t>
            </a:r>
            <a:r>
              <a:rPr lang="en-US" dirty="0" err="1" smtClean="0">
                <a:sym typeface="Wingdings" pitchFamily="2" charset="2"/>
              </a:rPr>
              <a:t>biologis</a:t>
            </a:r>
            <a:r>
              <a:rPr lang="en-US" dirty="0" smtClean="0">
                <a:sym typeface="Wingdings" pitchFamily="2" charset="2"/>
              </a:rPr>
              <a:t> yang </a:t>
            </a:r>
            <a:r>
              <a:rPr lang="en-US" dirty="0" err="1" smtClean="0">
                <a:sym typeface="Wingdings" pitchFamily="2" charset="2"/>
              </a:rPr>
              <a:t>mengatur</a:t>
            </a:r>
            <a:r>
              <a:rPr lang="en-US" dirty="0" smtClean="0">
                <a:sym typeface="Wingdings" pitchFamily="2" charset="2"/>
              </a:rPr>
              <a:t> </a:t>
            </a:r>
            <a:r>
              <a:rPr lang="en-US" dirty="0" err="1" smtClean="0">
                <a:sym typeface="Wingdings" pitchFamily="2" charset="2"/>
              </a:rPr>
              <a:t>reaksi</a:t>
            </a:r>
            <a:r>
              <a:rPr lang="en-US" dirty="0" smtClean="0">
                <a:sym typeface="Wingdings" pitchFamily="2" charset="2"/>
              </a:rPr>
              <a:t> </a:t>
            </a:r>
            <a:r>
              <a:rPr lang="en-US" dirty="0" err="1" smtClean="0">
                <a:sym typeface="Wingdings" pitchFamily="2" charset="2"/>
              </a:rPr>
              <a:t>kimiawi</a:t>
            </a:r>
            <a:r>
              <a:rPr lang="en-US" dirty="0" smtClean="0">
                <a:sym typeface="Wingdings" pitchFamily="2" charset="2"/>
              </a:rPr>
              <a:t> </a:t>
            </a:r>
            <a:r>
              <a:rPr lang="en-US" dirty="0" err="1" smtClean="0">
                <a:sym typeface="Wingdings" pitchFamily="2" charset="2"/>
              </a:rPr>
              <a:t>tubuh</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600" dirty="0" smtClean="0"/>
              <a:t>Ilustrasi skematik struktur DNA</a:t>
            </a:r>
            <a:endParaRPr lang="id-ID" sz="3600"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905000" y="1828800"/>
            <a:ext cx="4191000" cy="419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03329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wheel(1)">
                                      <p:cBhvr>
                                        <p:cTn id="12"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p>
            <a:r>
              <a:rPr lang="id-ID" sz="3600" dirty="0" smtClean="0"/>
              <a:t>Ekspresi gen</a:t>
            </a:r>
            <a:endParaRPr lang="id-ID" sz="3600" dirty="0"/>
          </a:p>
        </p:txBody>
      </p:sp>
      <p:pic>
        <p:nvPicPr>
          <p:cNvPr id="4100" name="Picture 4"/>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295400" y="838200"/>
            <a:ext cx="7239000" cy="579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37891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100"/>
                                        </p:tgtEl>
                                        <p:attrNameLst>
                                          <p:attrName>style.visibility</p:attrName>
                                        </p:attrNameLst>
                                      </p:cBhvr>
                                      <p:to>
                                        <p:strVal val="visible"/>
                                      </p:to>
                                    </p:set>
                                    <p:animEffect transition="in" filter="wheel(1)">
                                      <p:cBhvr>
                                        <p:cTn id="12" dur="2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id-ID" sz="3600" dirty="0" smtClean="0"/>
              <a:t>Timbulnya variasi gen</a:t>
            </a:r>
            <a:endParaRPr lang="id-ID" sz="3600" dirty="0"/>
          </a:p>
        </p:txBody>
      </p:sp>
      <p:sp>
        <p:nvSpPr>
          <p:cNvPr id="3" name="Content Placeholder 2"/>
          <p:cNvSpPr>
            <a:spLocks noGrp="1"/>
          </p:cNvSpPr>
          <p:nvPr>
            <p:ph idx="1"/>
          </p:nvPr>
        </p:nvSpPr>
        <p:spPr>
          <a:xfrm>
            <a:off x="457200" y="990600"/>
            <a:ext cx="8229600" cy="5135563"/>
          </a:xfrm>
        </p:spPr>
        <p:txBody>
          <a:bodyPr>
            <a:normAutofit fontScale="85000" lnSpcReduction="20000"/>
          </a:bodyPr>
          <a:lstStyle/>
          <a:p>
            <a:r>
              <a:rPr lang="id-ID" b="1" dirty="0" smtClean="0"/>
              <a:t>Rekombinasi</a:t>
            </a:r>
          </a:p>
          <a:p>
            <a:r>
              <a:rPr lang="id-ID" dirty="0" smtClean="0"/>
              <a:t>Satu set gen baru, setengah bagian dari bapak dan setengah lagi dari ibu. Set gen yang baru ini menghasilkan karakteristik yang berbeda dari kedua orang tua.</a:t>
            </a:r>
          </a:p>
          <a:p>
            <a:r>
              <a:rPr lang="id-ID" b="1" dirty="0" smtClean="0"/>
              <a:t>Mutasi</a:t>
            </a:r>
            <a:r>
              <a:rPr lang="id-ID" dirty="0" smtClean="0"/>
              <a:t> </a:t>
            </a:r>
          </a:p>
          <a:p>
            <a:r>
              <a:rPr lang="id-ID" dirty="0" smtClean="0"/>
              <a:t>Mutasi </a:t>
            </a:r>
            <a:r>
              <a:rPr lang="id-ID" dirty="0"/>
              <a:t>merupakan perubahan organisasi materi genetik yang berupa gen atau kromosom dari suatu individu dan diwariskan kepada generasi berikutnya.</a:t>
            </a:r>
          </a:p>
          <a:p>
            <a:r>
              <a:rPr lang="id-ID" dirty="0"/>
              <a:t>Mutasi yang terjadi pada sel-sel gamet (sel kelamin) akan bersifat menurun, tetapi jika mutasi tersebut terjadi pada sel-sel somatik (sel tubuh) maka perubahan itu hanya terjadi pada individu tersebut dan tidak bersifat menurun.</a:t>
            </a:r>
          </a:p>
          <a:p>
            <a:endParaRPr lang="id-ID" dirty="0" smtClean="0"/>
          </a:p>
          <a:p>
            <a:endParaRPr lang="id-ID" dirty="0" smtClean="0"/>
          </a:p>
          <a:p>
            <a:pPr marL="0" indent="0">
              <a:buNone/>
            </a:pPr>
            <a:endParaRPr lang="id-ID" dirty="0"/>
          </a:p>
        </p:txBody>
      </p:sp>
    </p:spTree>
    <p:extLst>
      <p:ext uri="{BB962C8B-B14F-4D97-AF65-F5344CB8AC3E}">
        <p14:creationId xmlns:p14="http://schemas.microsoft.com/office/powerpoint/2010/main" xmlns="" val="2836213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heel(1)">
                                      <p:cBhvr>
                                        <p:cTn id="15" dur="2000"/>
                                        <p:tgtEl>
                                          <p:spTgt spid="3">
                                            <p:txEl>
                                              <p:pRg st="1" end="1"/>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heel(1)">
                                      <p:cBhvr>
                                        <p:cTn id="18" dur="2000"/>
                                        <p:tgtEl>
                                          <p:spTgt spid="3">
                                            <p:txEl>
                                              <p:pRg st="2" end="2"/>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heel(1)">
                                      <p:cBhvr>
                                        <p:cTn id="21" dur="2000"/>
                                        <p:tgtEl>
                                          <p:spTgt spid="3">
                                            <p:txEl>
                                              <p:pRg st="3" end="3"/>
                                            </p:txEl>
                                          </p:spTgt>
                                        </p:tgtEl>
                                      </p:cBhvr>
                                    </p:animEffect>
                                  </p:childTnLst>
                                </p:cTn>
                              </p:par>
                              <p:par>
                                <p:cTn id="22" presetID="21" presetClass="entr" presetSubtype="1"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heel(1)">
                                      <p:cBhvr>
                                        <p:cTn id="24"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Kromosom</a:t>
            </a:r>
            <a:r>
              <a:rPr lang="en-US" dirty="0" smtClean="0"/>
              <a:t> </a:t>
            </a:r>
            <a:r>
              <a:rPr lang="en-US" dirty="0" err="1" smtClean="0"/>
              <a:t>dan</a:t>
            </a:r>
            <a:r>
              <a:rPr lang="en-US" dirty="0" smtClean="0"/>
              <a:t> </a:t>
            </a:r>
            <a:r>
              <a:rPr lang="en-US" dirty="0" err="1" smtClean="0"/>
              <a:t>pindah</a:t>
            </a:r>
            <a:r>
              <a:rPr lang="en-US" dirty="0" smtClean="0"/>
              <a:t> </a:t>
            </a:r>
            <a:r>
              <a:rPr lang="en-US" dirty="0" err="1" smtClean="0"/>
              <a:t>silang</a:t>
            </a:r>
            <a:endParaRPr lang="en-US"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600200" y="1905000"/>
            <a:ext cx="2566638" cy="3950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5486401" y="2286000"/>
            <a:ext cx="3429000" cy="1754326"/>
          </a:xfrm>
          <a:prstGeom prst="rect">
            <a:avLst/>
          </a:prstGeom>
          <a:noFill/>
        </p:spPr>
        <p:txBody>
          <a:bodyPr wrap="square" rtlCol="0">
            <a:spAutoFit/>
          </a:bodyPr>
          <a:lstStyle/>
          <a:p>
            <a:r>
              <a:rPr lang="en-US" dirty="0" err="1" smtClean="0"/>
              <a:t>Sepasang</a:t>
            </a:r>
            <a:r>
              <a:rPr lang="en-US" dirty="0" smtClean="0"/>
              <a:t> </a:t>
            </a:r>
            <a:r>
              <a:rPr lang="en-US" dirty="0" err="1" smtClean="0"/>
              <a:t>kromosom</a:t>
            </a:r>
            <a:r>
              <a:rPr lang="en-US" dirty="0" smtClean="0"/>
              <a:t> </a:t>
            </a:r>
            <a:r>
              <a:rPr lang="en-US" dirty="0" err="1" smtClean="0"/>
              <a:t>dalam</a:t>
            </a:r>
            <a:r>
              <a:rPr lang="en-US" dirty="0" smtClean="0"/>
              <a:t> </a:t>
            </a:r>
            <a:r>
              <a:rPr lang="en-US" dirty="0" err="1" smtClean="0"/>
              <a:t>proses</a:t>
            </a:r>
            <a:r>
              <a:rPr lang="en-US" dirty="0" smtClean="0"/>
              <a:t> </a:t>
            </a:r>
            <a:r>
              <a:rPr lang="en-US" dirty="0" err="1" smtClean="0"/>
              <a:t>reproduksi</a:t>
            </a:r>
            <a:r>
              <a:rPr lang="en-US" dirty="0" smtClean="0"/>
              <a:t> </a:t>
            </a:r>
            <a:r>
              <a:rPr lang="en-US" dirty="0" err="1" smtClean="0"/>
              <a:t>dapat</a:t>
            </a:r>
            <a:r>
              <a:rPr lang="en-US" dirty="0" smtClean="0"/>
              <a:t> </a:t>
            </a:r>
            <a:r>
              <a:rPr lang="en-US" dirty="0" err="1" smtClean="0"/>
              <a:t>mengalami</a:t>
            </a:r>
            <a:r>
              <a:rPr lang="en-US" dirty="0" smtClean="0"/>
              <a:t> </a:t>
            </a:r>
            <a:r>
              <a:rPr lang="en-US" dirty="0" err="1" smtClean="0"/>
              <a:t>patahan</a:t>
            </a:r>
            <a:r>
              <a:rPr lang="en-US" dirty="0" smtClean="0"/>
              <a:t> </a:t>
            </a:r>
            <a:r>
              <a:rPr lang="en-US" dirty="0" err="1" smtClean="0"/>
              <a:t>dan</a:t>
            </a:r>
            <a:r>
              <a:rPr lang="en-US" dirty="0" smtClean="0"/>
              <a:t> </a:t>
            </a:r>
            <a:r>
              <a:rPr lang="en-US" dirty="0" err="1" smtClean="0"/>
              <a:t>penyambungan</a:t>
            </a:r>
            <a:r>
              <a:rPr lang="en-US" dirty="0" smtClean="0"/>
              <a:t> </a:t>
            </a:r>
            <a:r>
              <a:rPr lang="en-US" dirty="0" err="1" smtClean="0"/>
              <a:t>ulang</a:t>
            </a:r>
            <a:r>
              <a:rPr lang="en-US" dirty="0" smtClean="0"/>
              <a:t> </a:t>
            </a:r>
            <a:r>
              <a:rPr lang="en-US" dirty="0" err="1" smtClean="0"/>
              <a:t>sehingga</a:t>
            </a:r>
            <a:r>
              <a:rPr lang="en-US" dirty="0" smtClean="0"/>
              <a:t> </a:t>
            </a:r>
            <a:r>
              <a:rPr lang="en-US" dirty="0" err="1" smtClean="0"/>
              <a:t>bagian</a:t>
            </a:r>
            <a:r>
              <a:rPr lang="en-US" dirty="0" smtClean="0"/>
              <a:t> </a:t>
            </a:r>
            <a:r>
              <a:rPr lang="en-US" dirty="0" err="1" smtClean="0"/>
              <a:t>satu</a:t>
            </a:r>
            <a:r>
              <a:rPr lang="en-US" dirty="0" smtClean="0"/>
              <a:t> </a:t>
            </a:r>
            <a:r>
              <a:rPr lang="en-US" dirty="0" err="1" smtClean="0"/>
              <a:t>dari</a:t>
            </a:r>
            <a:r>
              <a:rPr lang="en-US" dirty="0" smtClean="0"/>
              <a:t> </a:t>
            </a:r>
            <a:r>
              <a:rPr lang="en-US" dirty="0" err="1" smtClean="0"/>
              <a:t>kromosom</a:t>
            </a:r>
            <a:r>
              <a:rPr lang="en-US" dirty="0" smtClean="0"/>
              <a:t> yang </a:t>
            </a:r>
            <a:r>
              <a:rPr lang="en-US" dirty="0" err="1" smtClean="0"/>
              <a:t>satu</a:t>
            </a:r>
            <a:r>
              <a:rPr lang="en-US" dirty="0" smtClean="0"/>
              <a:t> </a:t>
            </a:r>
            <a:r>
              <a:rPr lang="en-US" dirty="0" err="1" smtClean="0"/>
              <a:t>tersambung</a:t>
            </a:r>
            <a:r>
              <a:rPr lang="en-US" dirty="0" smtClean="0"/>
              <a:t> </a:t>
            </a:r>
            <a:r>
              <a:rPr lang="en-US" dirty="0" err="1" smtClean="0"/>
              <a:t>dengan</a:t>
            </a:r>
            <a:r>
              <a:rPr lang="en-US" dirty="0" smtClean="0"/>
              <a:t> </a:t>
            </a:r>
            <a:r>
              <a:rPr lang="en-US" dirty="0" err="1" smtClean="0"/>
              <a:t>kromosom</a:t>
            </a:r>
            <a:r>
              <a:rPr lang="en-US" dirty="0" smtClean="0"/>
              <a:t> yang lain.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id-ID" sz="3200" dirty="0" smtClean="0"/>
              <a:t>Kromosom seks : Sex-linked genes &amp; sex-limited genes</a:t>
            </a:r>
            <a:endParaRPr lang="id-ID" sz="3200" dirty="0"/>
          </a:p>
        </p:txBody>
      </p:sp>
      <p:sp>
        <p:nvSpPr>
          <p:cNvPr id="3" name="Content Placeholder 2"/>
          <p:cNvSpPr>
            <a:spLocks noGrp="1"/>
          </p:cNvSpPr>
          <p:nvPr>
            <p:ph idx="1"/>
          </p:nvPr>
        </p:nvSpPr>
        <p:spPr>
          <a:xfrm>
            <a:off x="457200" y="1219200"/>
            <a:ext cx="8229600" cy="5638800"/>
          </a:xfrm>
        </p:spPr>
        <p:txBody>
          <a:bodyPr>
            <a:normAutofit fontScale="77500" lnSpcReduction="20000"/>
          </a:bodyPr>
          <a:lstStyle/>
          <a:p>
            <a:r>
              <a:rPr lang="id-ID" dirty="0" smtClean="0"/>
              <a:t>Kromosom ada 2 jenis : kromosom </a:t>
            </a:r>
            <a:r>
              <a:rPr lang="id-ID" b="1" dirty="0" smtClean="0"/>
              <a:t>autosom</a:t>
            </a:r>
            <a:r>
              <a:rPr lang="id-ID" dirty="0" smtClean="0"/>
              <a:t> dan </a:t>
            </a:r>
            <a:r>
              <a:rPr lang="id-ID" b="1" dirty="0" smtClean="0"/>
              <a:t>kromosom seks</a:t>
            </a:r>
            <a:r>
              <a:rPr lang="id-ID" dirty="0" smtClean="0"/>
              <a:t> (</a:t>
            </a:r>
            <a:r>
              <a:rPr lang="id-ID" b="1" dirty="0" smtClean="0"/>
              <a:t>gonosom</a:t>
            </a:r>
            <a:r>
              <a:rPr lang="id-ID" dirty="0" smtClean="0"/>
              <a:t>). </a:t>
            </a:r>
            <a:endParaRPr lang="id-ID" dirty="0"/>
          </a:p>
          <a:p>
            <a:r>
              <a:rPr lang="id-ID" dirty="0" smtClean="0"/>
              <a:t>Gen yang terdapat dalam kromosom autosom disebut gen autosom, gen yang terdapat dalam kromosom seks dikenal dengan gen terpaut kelamin (sex-linked genes)</a:t>
            </a:r>
          </a:p>
          <a:p>
            <a:r>
              <a:rPr lang="id-ID" dirty="0" smtClean="0"/>
              <a:t>Pada mamalia terdapat dua kromosom kelamin, yaitu Kromosom X dan kromosom Y.</a:t>
            </a:r>
          </a:p>
          <a:p>
            <a:r>
              <a:rPr lang="id-ID" dirty="0" smtClean="0"/>
              <a:t>Wanita memiliki dua kromosom X (XX) sedangkan pada pria memiliki satu kromosom X dan satu kromosom Y. </a:t>
            </a:r>
          </a:p>
          <a:p>
            <a:r>
              <a:rPr lang="id-ID" dirty="0" smtClean="0"/>
              <a:t>Kromosom Y berukuran kecil dan manusia hanya memiliki gen yang mengkode untuk 27 protein,  kromosom X memiliki gen yang mengkode 1.500 gen. Sehingga bila berbicara tentang</a:t>
            </a:r>
            <a:r>
              <a:rPr lang="id-ID" b="1" dirty="0" smtClean="0"/>
              <a:t> sex-linked genes (gen terpaut kelamin)</a:t>
            </a:r>
            <a:r>
              <a:rPr lang="id-ID" dirty="0" smtClean="0"/>
              <a:t>, biasanya yang dimaksud adalah kromosom X.</a:t>
            </a:r>
          </a:p>
          <a:p>
            <a:r>
              <a:rPr lang="id-ID" dirty="0" smtClean="0"/>
              <a:t>Contoh sex-linked gen adalah gen resesif buta warna merah dan hijau.</a:t>
            </a:r>
            <a:endParaRPr lang="id-ID" dirty="0"/>
          </a:p>
        </p:txBody>
      </p:sp>
    </p:spTree>
    <p:extLst>
      <p:ext uri="{BB962C8B-B14F-4D97-AF65-F5344CB8AC3E}">
        <p14:creationId xmlns:p14="http://schemas.microsoft.com/office/powerpoint/2010/main" xmlns="" val="1834395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heel(1)">
                                      <p:cBhvr>
                                        <p:cTn id="15" dur="2000"/>
                                        <p:tgtEl>
                                          <p:spTgt spid="3">
                                            <p:txEl>
                                              <p:pRg st="1" end="1"/>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heel(1)">
                                      <p:cBhvr>
                                        <p:cTn id="18" dur="2000"/>
                                        <p:tgtEl>
                                          <p:spTgt spid="3">
                                            <p:txEl>
                                              <p:pRg st="2" end="2"/>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heel(1)">
                                      <p:cBhvr>
                                        <p:cTn id="21" dur="2000"/>
                                        <p:tgtEl>
                                          <p:spTgt spid="3">
                                            <p:txEl>
                                              <p:pRg st="3" end="3"/>
                                            </p:txEl>
                                          </p:spTgt>
                                        </p:tgtEl>
                                      </p:cBhvr>
                                    </p:animEffect>
                                  </p:childTnLst>
                                </p:cTn>
                              </p:par>
                              <p:par>
                                <p:cTn id="22" presetID="21" presetClass="entr" presetSubtype="1"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heel(1)">
                                      <p:cBhvr>
                                        <p:cTn id="24" dur="2000"/>
                                        <p:tgtEl>
                                          <p:spTgt spid="3">
                                            <p:txEl>
                                              <p:pRg st="4" end="4"/>
                                            </p:txEl>
                                          </p:spTgt>
                                        </p:tgtEl>
                                      </p:cBhvr>
                                    </p:animEffect>
                                  </p:childTnLst>
                                </p:cTn>
                              </p:par>
                              <p:par>
                                <p:cTn id="25" presetID="21" presetClass="entr" presetSubtype="1"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heel(1)">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381000"/>
          </a:xfrm>
        </p:spPr>
        <p:txBody>
          <a:bodyPr>
            <a:normAutofit/>
          </a:bodyPr>
          <a:lstStyle/>
          <a:p>
            <a:pPr algn="l"/>
            <a:r>
              <a:rPr lang="id-ID" sz="1200" dirty="0" smtClean="0"/>
              <a:t>Kromosom seks</a:t>
            </a:r>
            <a:endParaRPr lang="id-ID" sz="1200" dirty="0"/>
          </a:p>
        </p:txBody>
      </p:sp>
      <p:sp>
        <p:nvSpPr>
          <p:cNvPr id="3" name="Content Placeholder 2"/>
          <p:cNvSpPr>
            <a:spLocks noGrp="1"/>
          </p:cNvSpPr>
          <p:nvPr>
            <p:ph idx="1"/>
          </p:nvPr>
        </p:nvSpPr>
        <p:spPr>
          <a:xfrm>
            <a:off x="457200" y="914400"/>
            <a:ext cx="8229600" cy="5211763"/>
          </a:xfrm>
        </p:spPr>
        <p:txBody>
          <a:bodyPr>
            <a:normAutofit/>
          </a:bodyPr>
          <a:lstStyle/>
          <a:p>
            <a:r>
              <a:rPr lang="id-ID" b="1" dirty="0" smtClean="0"/>
              <a:t>Sex-limited genes</a:t>
            </a:r>
            <a:r>
              <a:rPr lang="id-ID" dirty="0" smtClean="0"/>
              <a:t> terdapat pada kedua jenis kelamin , tetapi pengaruhnya hanya atau lebih besar pada salah satu jenis kelamin saja.</a:t>
            </a:r>
          </a:p>
          <a:p>
            <a:r>
              <a:rPr lang="id-ID" dirty="0" smtClean="0"/>
              <a:t>Contohnya : gen yang mengatur jumlah rambut dada pada pria, gen yang mengatur payudara pada wanita, dll.</a:t>
            </a:r>
          </a:p>
          <a:p>
            <a:r>
              <a:rPr lang="id-ID" dirty="0" smtClean="0"/>
              <a:t>Kedua jenis kelamin memiliki gen-gen tersebut tetapi aktivasi gen-gen tersebut tergantung pada hormon seks gen tersebut, hormon seks jantan atau hormon seks betina.                                              </a:t>
            </a:r>
            <a:endParaRPr lang="id-ID" dirty="0"/>
          </a:p>
        </p:txBody>
      </p:sp>
    </p:spTree>
    <p:extLst>
      <p:ext uri="{BB962C8B-B14F-4D97-AF65-F5344CB8AC3E}">
        <p14:creationId xmlns:p14="http://schemas.microsoft.com/office/powerpoint/2010/main" xmlns="" val="21216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Pewarisan</a:t>
            </a:r>
            <a:r>
              <a:rPr lang="en-US" dirty="0" smtClean="0"/>
              <a:t> </a:t>
            </a:r>
            <a:r>
              <a:rPr lang="en-US" dirty="0" err="1" smtClean="0"/>
              <a:t>sifat</a:t>
            </a:r>
            <a:r>
              <a:rPr lang="en-US" dirty="0" smtClean="0"/>
              <a:t> </a:t>
            </a:r>
            <a:r>
              <a:rPr lang="en-US" dirty="0" err="1" smtClean="0"/>
              <a:t>dan</a:t>
            </a:r>
            <a:r>
              <a:rPr lang="en-US" dirty="0" smtClean="0"/>
              <a:t> </a:t>
            </a:r>
            <a:r>
              <a:rPr lang="en-US" dirty="0" err="1" smtClean="0"/>
              <a:t>lingkungan</a:t>
            </a:r>
            <a:endParaRPr lang="en-US" dirty="0"/>
          </a:p>
        </p:txBody>
      </p:sp>
      <p:sp>
        <p:nvSpPr>
          <p:cNvPr id="3" name="Content Placeholder 2"/>
          <p:cNvSpPr>
            <a:spLocks noGrp="1"/>
          </p:cNvSpPr>
          <p:nvPr>
            <p:ph idx="1"/>
          </p:nvPr>
        </p:nvSpPr>
        <p:spPr>
          <a:xfrm>
            <a:off x="457200" y="1600200"/>
            <a:ext cx="8382000" cy="4724400"/>
          </a:xfrm>
        </p:spPr>
        <p:txBody>
          <a:bodyPr>
            <a:normAutofit fontScale="92500" lnSpcReduction="20000"/>
          </a:bodyPr>
          <a:lstStyle/>
          <a:p>
            <a:r>
              <a:rPr lang="en-US" dirty="0" err="1" smtClean="0"/>
              <a:t>Perilaku</a:t>
            </a:r>
            <a:r>
              <a:rPr lang="en-US" dirty="0" smtClean="0"/>
              <a:t> </a:t>
            </a:r>
            <a:r>
              <a:rPr lang="en-US" dirty="0" err="1" smtClean="0"/>
              <a:t>dipengaruhi</a:t>
            </a:r>
            <a:r>
              <a:rPr lang="en-US" dirty="0" smtClean="0"/>
              <a:t> </a:t>
            </a:r>
            <a:r>
              <a:rPr lang="en-US" dirty="0" err="1" smtClean="0"/>
              <a:t>pewarisan</a:t>
            </a:r>
            <a:r>
              <a:rPr lang="en-US" dirty="0" smtClean="0"/>
              <a:t> </a:t>
            </a:r>
            <a:r>
              <a:rPr lang="en-US" dirty="0" err="1" smtClean="0"/>
              <a:t>sifat</a:t>
            </a:r>
            <a:r>
              <a:rPr lang="en-US" dirty="0" smtClean="0"/>
              <a:t> (heritability) </a:t>
            </a:r>
            <a:r>
              <a:rPr lang="en-US" dirty="0" err="1" smtClean="0"/>
              <a:t>dan</a:t>
            </a:r>
            <a:r>
              <a:rPr lang="en-US" dirty="0" smtClean="0"/>
              <a:t> </a:t>
            </a:r>
            <a:r>
              <a:rPr lang="en-US" dirty="0" err="1" smtClean="0"/>
              <a:t>lingkungan</a:t>
            </a:r>
            <a:r>
              <a:rPr lang="en-US" dirty="0" smtClean="0"/>
              <a:t>.</a:t>
            </a:r>
          </a:p>
          <a:p>
            <a:r>
              <a:rPr lang="en-US" dirty="0" err="1" smtClean="0"/>
              <a:t>Bila</a:t>
            </a:r>
            <a:r>
              <a:rPr lang="en-US" dirty="0" smtClean="0"/>
              <a:t> v</a:t>
            </a:r>
            <a:r>
              <a:rPr lang="id-ID" dirty="0" smtClean="0"/>
              <a:t>ariasi karakteristik sangat tergantung pada pewarisan sifat berarti karakteristik tersebut memiliki tingkat pewarisan sifat (heritability) yang tinggi.</a:t>
            </a:r>
            <a:endParaRPr lang="en-US" dirty="0" smtClean="0"/>
          </a:p>
          <a:p>
            <a:r>
              <a:rPr lang="en-US" dirty="0" err="1" smtClean="0"/>
              <a:t>Hasil</a:t>
            </a:r>
            <a:r>
              <a:rPr lang="en-US" dirty="0" smtClean="0"/>
              <a:t> </a:t>
            </a:r>
            <a:r>
              <a:rPr lang="en-US" dirty="0" err="1" smtClean="0"/>
              <a:t>penelitian</a:t>
            </a:r>
            <a:r>
              <a:rPr lang="en-US" dirty="0" smtClean="0"/>
              <a:t> </a:t>
            </a:r>
            <a:r>
              <a:rPr lang="en-US" dirty="0" err="1" smtClean="0"/>
              <a:t>menunjukkan</a:t>
            </a:r>
            <a:r>
              <a:rPr lang="en-US" dirty="0" smtClean="0"/>
              <a:t> </a:t>
            </a:r>
            <a:r>
              <a:rPr lang="id-ID" dirty="0" smtClean="0"/>
              <a:t>perilaku yang memiliki tingkat heritability yang tinggi adalah : kesendirian (loneliness),  neurotisisme, menonton televisi dan perilaku sosial. Salah satu peril</a:t>
            </a:r>
            <a:r>
              <a:rPr lang="en-US" dirty="0" smtClean="0"/>
              <a:t>a</a:t>
            </a:r>
            <a:r>
              <a:rPr lang="id-ID" dirty="0" smtClean="0"/>
              <a:t>ku yang tidak menunjukkan pewarisan sifat : pilihan agama</a:t>
            </a:r>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458200" cy="6553200"/>
          </a:xfrm>
        </p:spPr>
        <p:txBody>
          <a:bodyPr>
            <a:normAutofit/>
          </a:bodyPr>
          <a:lstStyle/>
          <a:p>
            <a:r>
              <a:rPr lang="en-US" sz="2800" dirty="0" err="1" smtClean="0"/>
              <a:t>Kasus</a:t>
            </a:r>
            <a:r>
              <a:rPr lang="en-US" sz="2800" dirty="0" smtClean="0"/>
              <a:t> yang </a:t>
            </a:r>
            <a:r>
              <a:rPr lang="en-US" sz="2800" dirty="0" err="1" smtClean="0"/>
              <a:t>membiaskan</a:t>
            </a:r>
            <a:r>
              <a:rPr lang="en-US" sz="2800" dirty="0" smtClean="0"/>
              <a:t>  </a:t>
            </a:r>
            <a:r>
              <a:rPr lang="en-US" sz="2800" dirty="0" err="1" smtClean="0"/>
              <a:t>perbedaan</a:t>
            </a:r>
            <a:r>
              <a:rPr lang="en-US" sz="2800" dirty="0" smtClean="0"/>
              <a:t> </a:t>
            </a:r>
            <a:r>
              <a:rPr lang="en-US" sz="2800" dirty="0" err="1" smtClean="0"/>
              <a:t>antara</a:t>
            </a:r>
            <a:r>
              <a:rPr lang="en-US" sz="2800" dirty="0" smtClean="0"/>
              <a:t> </a:t>
            </a:r>
            <a:r>
              <a:rPr lang="en-US" sz="2800" dirty="0" err="1" smtClean="0"/>
              <a:t>pengaruh</a:t>
            </a:r>
            <a:r>
              <a:rPr lang="en-US" sz="2800" dirty="0" smtClean="0"/>
              <a:t> </a:t>
            </a:r>
            <a:r>
              <a:rPr lang="en-US" sz="2800" dirty="0" err="1" smtClean="0"/>
              <a:t>genetik</a:t>
            </a:r>
            <a:r>
              <a:rPr lang="en-US" sz="2800" dirty="0" smtClean="0"/>
              <a:t> </a:t>
            </a:r>
            <a:r>
              <a:rPr lang="en-US" sz="2800" dirty="0" err="1" smtClean="0"/>
              <a:t>dan</a:t>
            </a:r>
            <a:r>
              <a:rPr lang="en-US" sz="2800" dirty="0" smtClean="0"/>
              <a:t> </a:t>
            </a:r>
            <a:r>
              <a:rPr lang="en-US" sz="2800" dirty="0" err="1" smtClean="0"/>
              <a:t>lingkungan</a:t>
            </a:r>
            <a:endParaRPr lang="id-ID" sz="2800" dirty="0" smtClean="0"/>
          </a:p>
          <a:p>
            <a:r>
              <a:rPr lang="id-ID" sz="2800" dirty="0" smtClean="0"/>
              <a:t>1. </a:t>
            </a:r>
            <a:r>
              <a:rPr lang="en-US" sz="2800" dirty="0" smtClean="0"/>
              <a:t>P</a:t>
            </a:r>
            <a:r>
              <a:rPr lang="id-ID" sz="2800" dirty="0" smtClean="0"/>
              <a:t>engaruh gen dan lingkungan pranatal</a:t>
            </a:r>
            <a:endParaRPr lang="en-US" sz="2800" dirty="0" smtClean="0"/>
          </a:p>
          <a:p>
            <a:r>
              <a:rPr lang="en-US" sz="2800" dirty="0" smtClean="0"/>
              <a:t>2. </a:t>
            </a:r>
            <a:r>
              <a:rPr lang="en-US" sz="2800" dirty="0" err="1" smtClean="0"/>
              <a:t>Pengaruh</a:t>
            </a:r>
            <a:r>
              <a:rPr lang="en-US" sz="2800" dirty="0" smtClean="0"/>
              <a:t> </a:t>
            </a:r>
            <a:r>
              <a:rPr lang="en-US" sz="2800" dirty="0" err="1" smtClean="0"/>
              <a:t>lingkungan</a:t>
            </a:r>
            <a:r>
              <a:rPr lang="en-US" sz="2800" dirty="0" smtClean="0"/>
              <a:t> </a:t>
            </a:r>
            <a:r>
              <a:rPr lang="en-US" sz="2800" dirty="0" err="1" smtClean="0"/>
              <a:t>dapat</a:t>
            </a:r>
            <a:r>
              <a:rPr lang="en-US" sz="2800" dirty="0" smtClean="0"/>
              <a:t> </a:t>
            </a:r>
            <a:r>
              <a:rPr lang="en-US" sz="2800" dirty="0" err="1" smtClean="0"/>
              <a:t>menginaktivasi</a:t>
            </a:r>
            <a:r>
              <a:rPr lang="en-US" sz="2800" dirty="0" smtClean="0"/>
              <a:t> gen</a:t>
            </a:r>
            <a:endParaRPr lang="id-ID" sz="2800" dirty="0" smtClean="0"/>
          </a:p>
          <a:p>
            <a:r>
              <a:rPr lang="en-US" sz="2800" dirty="0" err="1" smtClean="0"/>
              <a:t>Secara</a:t>
            </a:r>
            <a:r>
              <a:rPr lang="en-US" sz="2800" dirty="0" smtClean="0"/>
              <a:t> </a:t>
            </a:r>
            <a:r>
              <a:rPr lang="en-US" sz="2800" dirty="0" err="1" smtClean="0"/>
              <a:t>tidak</a:t>
            </a:r>
            <a:r>
              <a:rPr lang="en-US" sz="2800" dirty="0" smtClean="0"/>
              <a:t> </a:t>
            </a:r>
            <a:r>
              <a:rPr lang="en-US" sz="2800" dirty="0" err="1" smtClean="0"/>
              <a:t>langsung</a:t>
            </a:r>
            <a:r>
              <a:rPr lang="en-US" sz="2800" dirty="0" smtClean="0"/>
              <a:t> gen </a:t>
            </a:r>
            <a:r>
              <a:rPr lang="en-US" sz="2800" dirty="0" err="1" smtClean="0"/>
              <a:t>dapat</a:t>
            </a:r>
            <a:r>
              <a:rPr lang="en-US" sz="2800" dirty="0" smtClean="0"/>
              <a:t> </a:t>
            </a:r>
            <a:r>
              <a:rPr lang="en-US" sz="2800" dirty="0" err="1" smtClean="0"/>
              <a:t>mempengaruhi</a:t>
            </a:r>
            <a:r>
              <a:rPr lang="en-US" sz="2800" dirty="0" smtClean="0"/>
              <a:t> </a:t>
            </a:r>
            <a:r>
              <a:rPr lang="en-US" sz="2800" dirty="0" err="1" smtClean="0"/>
              <a:t>perilaku</a:t>
            </a:r>
            <a:r>
              <a:rPr lang="en-US" sz="2800" dirty="0" smtClean="0"/>
              <a:t> </a:t>
            </a:r>
            <a:r>
              <a:rPr lang="en-US" sz="2800" dirty="0" err="1" smtClean="0"/>
              <a:t>dengan</a:t>
            </a:r>
            <a:r>
              <a:rPr lang="en-US" sz="2800" dirty="0" smtClean="0"/>
              <a:t> </a:t>
            </a:r>
            <a:r>
              <a:rPr lang="en-US" sz="2800" dirty="0" err="1" smtClean="0"/>
              <a:t>cara</a:t>
            </a:r>
            <a:r>
              <a:rPr lang="en-US" sz="2800" dirty="0" smtClean="0"/>
              <a:t> </a:t>
            </a:r>
            <a:r>
              <a:rPr lang="en-US" sz="2800" dirty="0" err="1" smtClean="0"/>
              <a:t>mengubah</a:t>
            </a:r>
            <a:r>
              <a:rPr lang="en-US" sz="2800" dirty="0" smtClean="0"/>
              <a:t> </a:t>
            </a:r>
            <a:r>
              <a:rPr lang="en-US" sz="2800" dirty="0" err="1" smtClean="0"/>
              <a:t>kondisi</a:t>
            </a:r>
            <a:r>
              <a:rPr lang="en-US" sz="2800" dirty="0" smtClean="0"/>
              <a:t> </a:t>
            </a:r>
            <a:r>
              <a:rPr lang="en-US" sz="2800" dirty="0" err="1" smtClean="0"/>
              <a:t>lingkungan</a:t>
            </a:r>
            <a:r>
              <a:rPr lang="en-US" sz="2800" dirty="0" smtClean="0"/>
              <a:t>, </a:t>
            </a:r>
            <a:r>
              <a:rPr lang="en-US" sz="2800" dirty="0" err="1" smtClean="0"/>
              <a:t>contoh</a:t>
            </a:r>
            <a:r>
              <a:rPr lang="en-US" sz="2800" dirty="0" smtClean="0"/>
              <a:t> </a:t>
            </a:r>
            <a:r>
              <a:rPr lang="en-US" sz="2800" dirty="0" err="1" smtClean="0"/>
              <a:t>fenomena</a:t>
            </a:r>
            <a:r>
              <a:rPr lang="en-US" sz="2800" dirty="0" smtClean="0"/>
              <a:t> multiplier effect </a:t>
            </a:r>
          </a:p>
          <a:p>
            <a:r>
              <a:rPr lang="en-US" sz="2800" dirty="0" smtClean="0"/>
              <a:t>G</a:t>
            </a:r>
            <a:r>
              <a:rPr lang="id-ID" sz="2800" dirty="0" smtClean="0"/>
              <a:t>en </a:t>
            </a:r>
            <a:r>
              <a:rPr lang="en-US" sz="2800" dirty="0" err="1" smtClean="0"/>
              <a:t>memberikan</a:t>
            </a:r>
            <a:r>
              <a:rPr lang="en-US" sz="2800" dirty="0" smtClean="0"/>
              <a:t> </a:t>
            </a:r>
            <a:r>
              <a:rPr lang="en-US" sz="2800" dirty="0" err="1" smtClean="0"/>
              <a:t>dasar</a:t>
            </a:r>
            <a:r>
              <a:rPr lang="en-US" sz="2800" dirty="0" smtClean="0"/>
              <a:t> </a:t>
            </a:r>
            <a:r>
              <a:rPr lang="en-US" sz="2800" dirty="0" err="1" smtClean="0"/>
              <a:t>awal</a:t>
            </a:r>
            <a:r>
              <a:rPr lang="en-US" sz="2800" dirty="0" smtClean="0"/>
              <a:t>, </a:t>
            </a:r>
            <a:r>
              <a:rPr lang="en-US" sz="2800" dirty="0" err="1" smtClean="0"/>
              <a:t>tetapi</a:t>
            </a:r>
            <a:r>
              <a:rPr lang="en-US" sz="2800" dirty="0" smtClean="0"/>
              <a:t> </a:t>
            </a:r>
            <a:r>
              <a:rPr lang="en-US" sz="2800" dirty="0" err="1" smtClean="0"/>
              <a:t>reaksi</a:t>
            </a:r>
            <a:r>
              <a:rPr lang="en-US" sz="2800" dirty="0" smtClean="0"/>
              <a:t> </a:t>
            </a:r>
            <a:r>
              <a:rPr lang="en-US" sz="2800" dirty="0" err="1" smtClean="0"/>
              <a:t>lingkungan</a:t>
            </a:r>
            <a:r>
              <a:rPr lang="en-US" sz="2800" dirty="0" smtClean="0"/>
              <a:t> </a:t>
            </a:r>
            <a:r>
              <a:rPr lang="en-US" sz="2800" dirty="0" err="1" smtClean="0"/>
              <a:t>memperbesarnya</a:t>
            </a:r>
            <a:endParaRPr lang="id-ID" sz="2800" dirty="0" smtClean="0"/>
          </a:p>
          <a:p>
            <a:endParaRPr lang="id-ID" sz="2800" dirty="0" smtClean="0"/>
          </a:p>
          <a:p>
            <a:r>
              <a:rPr lang="id-ID" dirty="0" smtClean="0"/>
              <a:t> </a:t>
            </a:r>
          </a:p>
          <a:p>
            <a:endParaRPr lang="id-ID" dirty="0"/>
          </a:p>
        </p:txBody>
      </p:sp>
      <p:sp>
        <p:nvSpPr>
          <p:cNvPr id="5" name="Oval 4"/>
          <p:cNvSpPr/>
          <p:nvPr/>
        </p:nvSpPr>
        <p:spPr>
          <a:xfrm>
            <a:off x="1030514" y="4542972"/>
            <a:ext cx="2093686" cy="132442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Pengaruh gen atau pranatal</a:t>
            </a:r>
            <a:endParaRPr lang="id-ID" dirty="0"/>
          </a:p>
        </p:txBody>
      </p:sp>
      <p:sp>
        <p:nvSpPr>
          <p:cNvPr id="6" name="Right Arrow 5"/>
          <p:cNvSpPr/>
          <p:nvPr/>
        </p:nvSpPr>
        <p:spPr>
          <a:xfrm>
            <a:off x="3403597" y="4784818"/>
            <a:ext cx="1473203" cy="2021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Oval 6"/>
          <p:cNvSpPr/>
          <p:nvPr/>
        </p:nvSpPr>
        <p:spPr>
          <a:xfrm>
            <a:off x="5257800" y="4542972"/>
            <a:ext cx="2895600" cy="7910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Peningkatan tendensi akan sesuatu</a:t>
            </a:r>
            <a:endParaRPr lang="id-ID" dirty="0"/>
          </a:p>
        </p:txBody>
      </p:sp>
      <p:sp>
        <p:nvSpPr>
          <p:cNvPr id="8" name="Oval 7"/>
          <p:cNvSpPr/>
          <p:nvPr/>
        </p:nvSpPr>
        <p:spPr>
          <a:xfrm>
            <a:off x="5283200" y="5754914"/>
            <a:ext cx="3022600" cy="87448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Kondisi lingkungan yang mendukung</a:t>
            </a:r>
            <a:endParaRPr lang="id-ID" dirty="0"/>
          </a:p>
        </p:txBody>
      </p:sp>
      <p:sp>
        <p:nvSpPr>
          <p:cNvPr id="9" name="Curved Right Arrow 8"/>
          <p:cNvSpPr/>
          <p:nvPr/>
        </p:nvSpPr>
        <p:spPr>
          <a:xfrm flipV="1">
            <a:off x="4800600" y="5112110"/>
            <a:ext cx="457200" cy="1047130"/>
          </a:xfrm>
          <a:prstGeom prst="curvedRightArrow">
            <a:avLst>
              <a:gd name="adj1" fmla="val 11872"/>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0" name="Curved Left Arrow 9"/>
          <p:cNvSpPr/>
          <p:nvPr/>
        </p:nvSpPr>
        <p:spPr>
          <a:xfrm rot="21346068" flipV="1">
            <a:off x="8299441" y="4888696"/>
            <a:ext cx="387022" cy="113262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Tree>
    <p:extLst>
      <p:ext uri="{BB962C8B-B14F-4D97-AF65-F5344CB8AC3E}">
        <p14:creationId xmlns:p14="http://schemas.microsoft.com/office/powerpoint/2010/main" xmlns="" val="2644208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heel(1)">
                                      <p:cBhvr>
                                        <p:cTn id="16" dur="2000"/>
                                        <p:tgtEl>
                                          <p:spTgt spid="3">
                                            <p:txEl>
                                              <p:pRg st="3" end="3"/>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heel(1)">
                                      <p:cBhvr>
                                        <p:cTn id="1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id-ID" sz="3600" dirty="0" smtClean="0"/>
              <a:t>Modifikasi lingkungan</a:t>
            </a:r>
            <a:endParaRPr lang="id-ID" sz="3600" dirty="0"/>
          </a:p>
        </p:txBody>
      </p:sp>
      <p:sp>
        <p:nvSpPr>
          <p:cNvPr id="3" name="Content Placeholder 2"/>
          <p:cNvSpPr>
            <a:spLocks noGrp="1"/>
          </p:cNvSpPr>
          <p:nvPr>
            <p:ph idx="1"/>
          </p:nvPr>
        </p:nvSpPr>
        <p:spPr>
          <a:xfrm>
            <a:off x="457200" y="990600"/>
            <a:ext cx="8229600" cy="5867400"/>
          </a:xfrm>
        </p:spPr>
        <p:txBody>
          <a:bodyPr>
            <a:normAutofit/>
          </a:bodyPr>
          <a:lstStyle/>
          <a:p>
            <a:r>
              <a:rPr lang="id-ID" sz="2400" dirty="0" smtClean="0"/>
              <a:t>Sifat-sifat yang memiliki tingkat pewarisan sifat yang tinggi juga dapat diubah oleh lingkungan.</a:t>
            </a:r>
          </a:p>
          <a:p>
            <a:r>
              <a:rPr lang="id-ID" sz="2400" dirty="0" smtClean="0"/>
              <a:t>Contoh : kasus Fenilketonuria atau PKU  adalah ketidak mampuan genetis untuk memetabolisme asam amino fenilalanin, bila tidak dilakukan perawatan maka dapat terjadi akumulasi fenilalanin yang akan meracuni otak sehingga anak mengalami keterbelakangan mental, gelisah dan mudah tersinggung.</a:t>
            </a:r>
            <a:endParaRPr lang="id-ID"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90800" y="3733800"/>
            <a:ext cx="5867400" cy="312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34478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heel(1)">
                                      <p:cBhvr>
                                        <p:cTn id="15" dur="20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wheel(1)">
                                      <p:cBhvr>
                                        <p:cTn id="20"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a:bodyPr>
          <a:lstStyle/>
          <a:p>
            <a:pPr algn="l"/>
            <a:r>
              <a:rPr lang="id-ID" sz="1400" dirty="0" smtClean="0"/>
              <a:t>Pewarisan sifat dan lingkungan</a:t>
            </a:r>
            <a:endParaRPr lang="id-ID" sz="14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191000" y="2895600"/>
            <a:ext cx="4327406" cy="3581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Content Placeholder 3"/>
          <p:cNvSpPr>
            <a:spLocks noGrp="1"/>
          </p:cNvSpPr>
          <p:nvPr>
            <p:ph idx="1"/>
          </p:nvPr>
        </p:nvSpPr>
        <p:spPr>
          <a:xfrm>
            <a:off x="507530" y="785018"/>
            <a:ext cx="8229600" cy="5364163"/>
          </a:xfrm>
        </p:spPr>
        <p:txBody>
          <a:bodyPr/>
          <a:lstStyle/>
          <a:p>
            <a:r>
              <a:rPr lang="id-ID" dirty="0" smtClean="0"/>
              <a:t>Gen resesif PKU banyak terdapat di Eropa  dibandingkan Asia bahkan di Afrika hampir tidak ada. Walaupun PKU melibatkan pewarisan sifat tetapi lingkungan dapat memodifikasinya</a:t>
            </a:r>
            <a:endParaRPr lang="id-ID" dirty="0"/>
          </a:p>
        </p:txBody>
      </p:sp>
    </p:spTree>
    <p:extLst>
      <p:ext uri="{BB962C8B-B14F-4D97-AF65-F5344CB8AC3E}">
        <p14:creationId xmlns:p14="http://schemas.microsoft.com/office/powerpoint/2010/main" xmlns="" val="367890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wheel(1)">
                                      <p:cBhvr>
                                        <p:cTn id="12"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Cara gen </a:t>
            </a:r>
            <a:r>
              <a:rPr lang="en-US" dirty="0" err="1" smtClean="0"/>
              <a:t>mempengaruhi</a:t>
            </a:r>
            <a:r>
              <a:rPr lang="en-US" dirty="0" smtClean="0"/>
              <a:t> </a:t>
            </a:r>
            <a:r>
              <a:rPr lang="en-US" dirty="0" err="1" smtClean="0"/>
              <a:t>perilaku</a:t>
            </a:r>
            <a:endParaRPr lang="en-US" dirty="0"/>
          </a:p>
        </p:txBody>
      </p:sp>
      <p:sp>
        <p:nvSpPr>
          <p:cNvPr id="3" name="Content Placeholder 2"/>
          <p:cNvSpPr>
            <a:spLocks noGrp="1"/>
          </p:cNvSpPr>
          <p:nvPr>
            <p:ph idx="1"/>
          </p:nvPr>
        </p:nvSpPr>
        <p:spPr/>
        <p:txBody>
          <a:bodyPr/>
          <a:lstStyle/>
          <a:p>
            <a:r>
              <a:rPr lang="id-ID" dirty="0" smtClean="0"/>
              <a:t>Gen memengaruhi perilaku secara langsung dengan mengendalikan senyawa kimia dalam otak.</a:t>
            </a:r>
            <a:endParaRPr lang="en-US" dirty="0" smtClean="0"/>
          </a:p>
          <a:p>
            <a:r>
              <a:rPr lang="id-ID" dirty="0" smtClean="0"/>
              <a:t>Gen mempengaruhi perilaku secara tidak langsung dengan cara mengubah karakteristik lain pada tubuh sehingga mempengaruhi bagaimana orang memperlakukan kita.</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err="1" smtClean="0"/>
              <a:t>Evolusi</a:t>
            </a:r>
            <a:r>
              <a:rPr lang="en-US" dirty="0" smtClean="0"/>
              <a:t> </a:t>
            </a:r>
            <a:r>
              <a:rPr lang="en-US" dirty="0" err="1" smtClean="0"/>
              <a:t>perilaku</a:t>
            </a:r>
            <a:endParaRPr lang="en-US" dirty="0"/>
          </a:p>
        </p:txBody>
      </p:sp>
      <p:sp>
        <p:nvSpPr>
          <p:cNvPr id="3" name="Content Placeholder 2"/>
          <p:cNvSpPr>
            <a:spLocks noGrp="1"/>
          </p:cNvSpPr>
          <p:nvPr>
            <p:ph idx="1"/>
          </p:nvPr>
        </p:nvSpPr>
        <p:spPr>
          <a:xfrm>
            <a:off x="457200" y="990600"/>
            <a:ext cx="8229600" cy="5135563"/>
          </a:xfrm>
        </p:spPr>
        <p:txBody>
          <a:bodyPr>
            <a:normAutofit fontScale="85000" lnSpcReduction="10000"/>
          </a:bodyPr>
          <a:lstStyle/>
          <a:p>
            <a:r>
              <a:rPr lang="en-US" dirty="0" err="1" smtClean="0"/>
              <a:t>Setiap</a:t>
            </a:r>
            <a:r>
              <a:rPr lang="en-US" dirty="0" smtClean="0"/>
              <a:t> gen </a:t>
            </a:r>
            <a:r>
              <a:rPr lang="en-US" dirty="0" err="1" smtClean="0"/>
              <a:t>akan</a:t>
            </a:r>
            <a:r>
              <a:rPr lang="en-US" dirty="0" smtClean="0"/>
              <a:t> </a:t>
            </a:r>
            <a:r>
              <a:rPr lang="en-US" dirty="0" err="1" smtClean="0"/>
              <a:t>berevolusi</a:t>
            </a:r>
            <a:r>
              <a:rPr lang="en-US" dirty="0" smtClean="0"/>
              <a:t> </a:t>
            </a:r>
            <a:r>
              <a:rPr lang="en-US" dirty="0" err="1" smtClean="0"/>
              <a:t>melalui</a:t>
            </a:r>
            <a:r>
              <a:rPr lang="en-US" dirty="0" smtClean="0"/>
              <a:t> </a:t>
            </a:r>
            <a:r>
              <a:rPr lang="en-US" dirty="0" err="1" smtClean="0"/>
              <a:t>seleksi</a:t>
            </a:r>
            <a:r>
              <a:rPr lang="en-US" dirty="0" smtClean="0"/>
              <a:t> </a:t>
            </a:r>
            <a:r>
              <a:rPr lang="en-US" dirty="0" err="1" smtClean="0"/>
              <a:t>alam</a:t>
            </a:r>
            <a:endParaRPr lang="en-US" dirty="0" smtClean="0"/>
          </a:p>
          <a:p>
            <a:r>
              <a:rPr lang="en-US" dirty="0" err="1" smtClean="0"/>
              <a:t>Evolusi</a:t>
            </a:r>
            <a:r>
              <a:rPr lang="en-US" dirty="0" smtClean="0"/>
              <a:t> </a:t>
            </a:r>
            <a:r>
              <a:rPr lang="en-US" dirty="0" err="1" smtClean="0"/>
              <a:t>adalah</a:t>
            </a:r>
            <a:r>
              <a:rPr lang="en-US" dirty="0" smtClean="0"/>
              <a:t> </a:t>
            </a:r>
            <a:r>
              <a:rPr lang="en-US" dirty="0" err="1" smtClean="0"/>
              <a:t>perubahan</a:t>
            </a:r>
            <a:r>
              <a:rPr lang="en-US" dirty="0" smtClean="0"/>
              <a:t> </a:t>
            </a:r>
            <a:r>
              <a:rPr lang="en-US" dirty="0" err="1" smtClean="0"/>
              <a:t>frekuensi</a:t>
            </a:r>
            <a:r>
              <a:rPr lang="en-US" dirty="0" smtClean="0"/>
              <a:t> gen </a:t>
            </a:r>
            <a:r>
              <a:rPr lang="en-US" dirty="0" err="1" smtClean="0"/>
              <a:t>di</a:t>
            </a:r>
            <a:r>
              <a:rPr lang="en-US" dirty="0" smtClean="0"/>
              <a:t> </a:t>
            </a:r>
            <a:r>
              <a:rPr lang="en-US" dirty="0" err="1" smtClean="0"/>
              <a:t>dalam</a:t>
            </a:r>
            <a:r>
              <a:rPr lang="en-US" dirty="0" smtClean="0"/>
              <a:t> </a:t>
            </a:r>
            <a:r>
              <a:rPr lang="en-US" dirty="0" err="1" smtClean="0"/>
              <a:t>satu</a:t>
            </a:r>
            <a:r>
              <a:rPr lang="en-US" dirty="0" smtClean="0"/>
              <a:t> </a:t>
            </a:r>
            <a:r>
              <a:rPr lang="en-US" dirty="0" err="1" smtClean="0"/>
              <a:t>populasi</a:t>
            </a:r>
            <a:r>
              <a:rPr lang="en-US" dirty="0" smtClean="0"/>
              <a:t> yang </a:t>
            </a:r>
            <a:r>
              <a:rPr lang="en-US" dirty="0" err="1" smtClean="0"/>
              <a:t>terjadi</a:t>
            </a:r>
            <a:r>
              <a:rPr lang="en-US" dirty="0" smtClean="0"/>
              <a:t> </a:t>
            </a:r>
            <a:r>
              <a:rPr lang="en-US" dirty="0" err="1" smtClean="0"/>
              <a:t>dari</a:t>
            </a:r>
            <a:r>
              <a:rPr lang="en-US" dirty="0" smtClean="0"/>
              <a:t> </a:t>
            </a:r>
            <a:r>
              <a:rPr lang="en-US" dirty="0" err="1" smtClean="0"/>
              <a:t>generasi</a:t>
            </a:r>
            <a:r>
              <a:rPr lang="en-US" dirty="0" smtClean="0"/>
              <a:t> </a:t>
            </a:r>
            <a:r>
              <a:rPr lang="en-US" dirty="0" err="1" smtClean="0"/>
              <a:t>ke</a:t>
            </a:r>
            <a:r>
              <a:rPr lang="en-US" dirty="0" smtClean="0"/>
              <a:t> </a:t>
            </a:r>
            <a:r>
              <a:rPr lang="en-US" dirty="0" err="1" smtClean="0"/>
              <a:t>generasi</a:t>
            </a:r>
            <a:endParaRPr lang="en-US" dirty="0" smtClean="0"/>
          </a:p>
          <a:p>
            <a:r>
              <a:rPr lang="en-US" dirty="0" err="1" smtClean="0"/>
              <a:t>Bila</a:t>
            </a:r>
            <a:r>
              <a:rPr lang="en-US" dirty="0" smtClean="0"/>
              <a:t> </a:t>
            </a:r>
            <a:r>
              <a:rPr lang="en-US" dirty="0" err="1" smtClean="0"/>
              <a:t>spesies</a:t>
            </a:r>
            <a:r>
              <a:rPr lang="en-US" dirty="0" smtClean="0"/>
              <a:t> </a:t>
            </a:r>
            <a:r>
              <a:rPr lang="en-US" dirty="0" err="1" smtClean="0"/>
              <a:t>berevolusi</a:t>
            </a:r>
            <a:r>
              <a:rPr lang="en-US" dirty="0" smtClean="0"/>
              <a:t> </a:t>
            </a:r>
            <a:r>
              <a:rPr lang="en-US" dirty="0" err="1" smtClean="0"/>
              <a:t>maka</a:t>
            </a:r>
            <a:r>
              <a:rPr lang="en-US" dirty="0" smtClean="0"/>
              <a:t> </a:t>
            </a:r>
            <a:r>
              <a:rPr lang="en-US" dirty="0" err="1" smtClean="0"/>
              <a:t>telah</a:t>
            </a:r>
            <a:r>
              <a:rPr lang="en-US" dirty="0" smtClean="0"/>
              <a:t> </a:t>
            </a:r>
            <a:r>
              <a:rPr lang="en-US" dirty="0" err="1" smtClean="0"/>
              <a:t>berhasil</a:t>
            </a:r>
            <a:r>
              <a:rPr lang="en-US" dirty="0" smtClean="0"/>
              <a:t> </a:t>
            </a:r>
            <a:r>
              <a:rPr lang="en-US" dirty="0" err="1" smtClean="0"/>
              <a:t>dalam</a:t>
            </a:r>
            <a:r>
              <a:rPr lang="en-US" dirty="0" smtClean="0"/>
              <a:t> </a:t>
            </a:r>
            <a:r>
              <a:rPr lang="en-US" dirty="0" err="1" smtClean="0"/>
              <a:t>reproduksi</a:t>
            </a:r>
            <a:r>
              <a:rPr lang="en-US" dirty="0" smtClean="0"/>
              <a:t> </a:t>
            </a:r>
            <a:r>
              <a:rPr lang="en-US" dirty="0" err="1" smtClean="0"/>
              <a:t>dari</a:t>
            </a:r>
            <a:r>
              <a:rPr lang="en-US" dirty="0" smtClean="0"/>
              <a:t> </a:t>
            </a:r>
            <a:r>
              <a:rPr lang="en-US" dirty="0" err="1" smtClean="0"/>
              <a:t>satu</a:t>
            </a:r>
            <a:r>
              <a:rPr lang="en-US" dirty="0" smtClean="0"/>
              <a:t> </a:t>
            </a:r>
            <a:r>
              <a:rPr lang="en-US" dirty="0" err="1" smtClean="0"/>
              <a:t>generasi</a:t>
            </a:r>
            <a:r>
              <a:rPr lang="en-US" dirty="0" smtClean="0"/>
              <a:t> </a:t>
            </a:r>
            <a:r>
              <a:rPr lang="en-US" dirty="0" err="1" smtClean="0"/>
              <a:t>ke</a:t>
            </a:r>
            <a:r>
              <a:rPr lang="en-US" dirty="0" smtClean="0"/>
              <a:t> </a:t>
            </a:r>
            <a:r>
              <a:rPr lang="en-US" dirty="0" err="1" smtClean="0"/>
              <a:t>generasi</a:t>
            </a:r>
            <a:r>
              <a:rPr lang="en-US" dirty="0" smtClean="0"/>
              <a:t> </a:t>
            </a:r>
            <a:r>
              <a:rPr lang="en-US" dirty="0" err="1" smtClean="0"/>
              <a:t>berikutnya</a:t>
            </a:r>
            <a:r>
              <a:rPr lang="en-US" dirty="0" smtClean="0"/>
              <a:t>.</a:t>
            </a:r>
          </a:p>
          <a:p>
            <a:r>
              <a:rPr lang="en-US" dirty="0" err="1" smtClean="0"/>
              <a:t>Adanya</a:t>
            </a:r>
            <a:r>
              <a:rPr lang="en-US" dirty="0" smtClean="0"/>
              <a:t> </a:t>
            </a:r>
            <a:r>
              <a:rPr lang="en-US" dirty="0" err="1" smtClean="0"/>
              <a:t>mutasi</a:t>
            </a:r>
            <a:r>
              <a:rPr lang="en-US" dirty="0" smtClean="0"/>
              <a:t> </a:t>
            </a:r>
            <a:r>
              <a:rPr lang="en-US" dirty="0" err="1" smtClean="0"/>
              <a:t>dan</a:t>
            </a:r>
            <a:r>
              <a:rPr lang="en-US" dirty="0" smtClean="0"/>
              <a:t> </a:t>
            </a:r>
            <a:r>
              <a:rPr lang="en-US" dirty="0" err="1" smtClean="0"/>
              <a:t>rekombinasi</a:t>
            </a:r>
            <a:r>
              <a:rPr lang="en-US" dirty="0" smtClean="0"/>
              <a:t> gen </a:t>
            </a:r>
            <a:r>
              <a:rPr lang="en-US" dirty="0" err="1" smtClean="0"/>
              <a:t>akan</a:t>
            </a:r>
            <a:r>
              <a:rPr lang="en-US" dirty="0" smtClean="0"/>
              <a:t> </a:t>
            </a:r>
            <a:r>
              <a:rPr lang="en-US" dirty="0" err="1" smtClean="0"/>
              <a:t>menghasilkan</a:t>
            </a:r>
            <a:r>
              <a:rPr lang="en-US" dirty="0" smtClean="0"/>
              <a:t> </a:t>
            </a:r>
            <a:r>
              <a:rPr lang="en-US" dirty="0" err="1" smtClean="0"/>
              <a:t>variasi</a:t>
            </a:r>
            <a:r>
              <a:rPr lang="en-US" dirty="0" smtClean="0"/>
              <a:t> yang </a:t>
            </a:r>
            <a:r>
              <a:rPr lang="en-US" dirty="0" err="1" smtClean="0"/>
              <a:t>diturunkan</a:t>
            </a:r>
            <a:r>
              <a:rPr lang="en-US" dirty="0" smtClean="0"/>
              <a:t> yang </a:t>
            </a:r>
            <a:r>
              <a:rPr lang="en-US" dirty="0" err="1" smtClean="0"/>
              <a:t>akan</a:t>
            </a:r>
            <a:r>
              <a:rPr lang="en-US" dirty="0" smtClean="0"/>
              <a:t> </a:t>
            </a:r>
            <a:r>
              <a:rPr lang="en-US" dirty="0" err="1" smtClean="0"/>
              <a:t>meningkatkan</a:t>
            </a:r>
            <a:r>
              <a:rPr lang="en-US" dirty="0" smtClean="0"/>
              <a:t> </a:t>
            </a:r>
            <a:r>
              <a:rPr lang="en-US" dirty="0" err="1" smtClean="0"/>
              <a:t>atau</a:t>
            </a:r>
            <a:r>
              <a:rPr lang="en-US" dirty="0" smtClean="0"/>
              <a:t> </a:t>
            </a:r>
            <a:r>
              <a:rPr lang="en-US" dirty="0" err="1" smtClean="0"/>
              <a:t>menurunkan</a:t>
            </a:r>
            <a:r>
              <a:rPr lang="en-US" dirty="0" smtClean="0"/>
              <a:t> </a:t>
            </a:r>
            <a:r>
              <a:rPr lang="en-US" dirty="0" err="1" smtClean="0"/>
              <a:t>bagaimana</a:t>
            </a:r>
            <a:r>
              <a:rPr lang="en-US" dirty="0" smtClean="0"/>
              <a:t> </a:t>
            </a:r>
            <a:r>
              <a:rPr lang="en-US" dirty="0" err="1" smtClean="0"/>
              <a:t>individu</a:t>
            </a:r>
            <a:r>
              <a:rPr lang="en-US" dirty="0" smtClean="0"/>
              <a:t> </a:t>
            </a:r>
            <a:r>
              <a:rPr lang="en-US" dirty="0" err="1" smtClean="0"/>
              <a:t>bertahan</a:t>
            </a:r>
            <a:r>
              <a:rPr lang="en-US" dirty="0" smtClean="0"/>
              <a:t> </a:t>
            </a:r>
            <a:r>
              <a:rPr lang="en-US" dirty="0" err="1" smtClean="0"/>
              <a:t>hidup</a:t>
            </a:r>
            <a:r>
              <a:rPr lang="en-US" dirty="0" smtClean="0"/>
              <a:t> </a:t>
            </a:r>
            <a:r>
              <a:rPr lang="en-US" dirty="0" err="1" smtClean="0"/>
              <a:t>dan</a:t>
            </a:r>
            <a:r>
              <a:rPr lang="en-US" dirty="0" smtClean="0"/>
              <a:t> </a:t>
            </a:r>
            <a:r>
              <a:rPr lang="en-US" dirty="0" err="1" smtClean="0"/>
              <a:t>bereproduksi</a:t>
            </a:r>
            <a:endParaRPr lang="en-US" dirty="0" smtClean="0"/>
          </a:p>
          <a:p>
            <a:r>
              <a:rPr lang="en-US" dirty="0" err="1" smtClean="0"/>
              <a:t>Individu</a:t>
            </a:r>
            <a:r>
              <a:rPr lang="en-US" dirty="0" smtClean="0"/>
              <a:t> yang </a:t>
            </a:r>
            <a:r>
              <a:rPr lang="en-US" dirty="0" err="1" smtClean="0"/>
              <a:t>memiliki</a:t>
            </a:r>
            <a:r>
              <a:rPr lang="en-US" dirty="0" smtClean="0"/>
              <a:t> </a:t>
            </a:r>
            <a:r>
              <a:rPr lang="en-US" dirty="0" err="1" smtClean="0"/>
              <a:t>tingkat</a:t>
            </a:r>
            <a:r>
              <a:rPr lang="en-US" dirty="0" smtClean="0"/>
              <a:t> </a:t>
            </a:r>
            <a:r>
              <a:rPr lang="en-US" dirty="0" err="1" smtClean="0"/>
              <a:t>keberhasilan</a:t>
            </a:r>
            <a:r>
              <a:rPr lang="en-US" dirty="0" smtClean="0"/>
              <a:t> </a:t>
            </a:r>
            <a:r>
              <a:rPr lang="en-US" dirty="0" err="1" smtClean="0"/>
              <a:t>reproduksi</a:t>
            </a:r>
            <a:r>
              <a:rPr lang="en-US" dirty="0" smtClean="0"/>
              <a:t> </a:t>
            </a:r>
            <a:r>
              <a:rPr lang="en-US" dirty="0" err="1" smtClean="0"/>
              <a:t>akan</a:t>
            </a:r>
            <a:r>
              <a:rPr lang="en-US" dirty="0" smtClean="0"/>
              <a:t> </a:t>
            </a:r>
            <a:r>
              <a:rPr lang="en-US" dirty="0" err="1" smtClean="0"/>
              <a:t>menurunkan</a:t>
            </a:r>
            <a:r>
              <a:rPr lang="en-US" dirty="0" smtClean="0"/>
              <a:t> gen </a:t>
            </a:r>
            <a:r>
              <a:rPr lang="en-US" dirty="0" err="1" smtClean="0"/>
              <a:t>mereka</a:t>
            </a:r>
            <a:r>
              <a:rPr lang="en-US" dirty="0" smtClean="0"/>
              <a:t> </a:t>
            </a:r>
            <a:r>
              <a:rPr lang="en-US" dirty="0" err="1" smtClean="0"/>
              <a:t>menjadi</a:t>
            </a:r>
            <a:r>
              <a:rPr lang="en-US" dirty="0" smtClean="0"/>
              <a:t> </a:t>
            </a:r>
            <a:r>
              <a:rPr lang="en-US" dirty="0" err="1" smtClean="0"/>
              <a:t>lebih</a:t>
            </a:r>
            <a:r>
              <a:rPr lang="en-US" dirty="0" smtClean="0"/>
              <a:t> </a:t>
            </a:r>
            <a:r>
              <a:rPr lang="en-US" dirty="0" err="1" smtClean="0"/>
              <a:t>tinggi</a:t>
            </a:r>
            <a:r>
              <a:rPr lang="en-US" dirty="0" smtClean="0"/>
              <a:t>.</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id-ID" sz="3600" dirty="0" smtClean="0"/>
              <a:t>Psikologi evolusi</a:t>
            </a:r>
            <a:endParaRPr lang="id-ID" sz="3600" dirty="0"/>
          </a:p>
        </p:txBody>
      </p:sp>
      <p:sp>
        <p:nvSpPr>
          <p:cNvPr id="3" name="Content Placeholder 2"/>
          <p:cNvSpPr>
            <a:spLocks noGrp="1"/>
          </p:cNvSpPr>
          <p:nvPr>
            <p:ph idx="1"/>
          </p:nvPr>
        </p:nvSpPr>
        <p:spPr>
          <a:xfrm>
            <a:off x="457200" y="914400"/>
            <a:ext cx="8229600" cy="5211763"/>
          </a:xfrm>
        </p:spPr>
        <p:txBody>
          <a:bodyPr/>
          <a:lstStyle/>
          <a:p>
            <a:r>
              <a:rPr lang="id-ID" dirty="0"/>
              <a:t> Psikologi evolusi atau sosiobiologi membahas bagaimana suatu perilaku berevolusi, terutama perilaku sosial</a:t>
            </a:r>
            <a:r>
              <a:rPr lang="id-ID" dirty="0" smtClean="0"/>
              <a:t>.</a:t>
            </a:r>
          </a:p>
          <a:p>
            <a:r>
              <a:rPr lang="id-ID" dirty="0" smtClean="0"/>
              <a:t>Penekanan studi pada penjelasan evolusi dan fungsional yaitu perilaku yang ada pada leluhur kita dan mengapa seleksi alam menyeleksi kecenderungan perilaku tertentu</a:t>
            </a:r>
          </a:p>
          <a:p>
            <a:r>
              <a:rPr lang="id-ID" dirty="0" smtClean="0"/>
              <a:t>Contohnya : perilaku altruistik, sebuah tindakan yang menguntungkan orang lain selain dirinya sendiri.  </a:t>
            </a:r>
            <a:endParaRPr lang="id-ID" dirty="0"/>
          </a:p>
          <a:p>
            <a:endParaRPr lang="id-ID" dirty="0"/>
          </a:p>
        </p:txBody>
      </p:sp>
    </p:spTree>
    <p:extLst>
      <p:ext uri="{BB962C8B-B14F-4D97-AF65-F5344CB8AC3E}">
        <p14:creationId xmlns:p14="http://schemas.microsoft.com/office/powerpoint/2010/main" xmlns="" val="165946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heel(1)">
                                      <p:cBhvr>
                                        <p:cTn id="15" dur="2000"/>
                                        <p:tgtEl>
                                          <p:spTgt spid="3">
                                            <p:txEl>
                                              <p:pRg st="1" end="1"/>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heel(1)">
                                      <p:cBhvr>
                                        <p:cTn id="18"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dirty="0" err="1" smtClean="0"/>
              <a:t>Riset-riset</a:t>
            </a:r>
            <a:r>
              <a:rPr lang="en-US" dirty="0" smtClean="0"/>
              <a:t> </a:t>
            </a:r>
            <a:r>
              <a:rPr lang="en-US" dirty="0" err="1" smtClean="0"/>
              <a:t>pada</a:t>
            </a:r>
            <a:r>
              <a:rPr lang="en-US" dirty="0" smtClean="0"/>
              <a:t> </a:t>
            </a:r>
            <a:r>
              <a:rPr lang="en-US" dirty="0" err="1" smtClean="0"/>
              <a:t>biopsikologi</a:t>
            </a:r>
            <a:endParaRPr lang="en-US" dirty="0"/>
          </a:p>
        </p:txBody>
      </p:sp>
      <p:sp>
        <p:nvSpPr>
          <p:cNvPr id="3" name="Content Placeholder 2"/>
          <p:cNvSpPr>
            <a:spLocks noGrp="1"/>
          </p:cNvSpPr>
          <p:nvPr>
            <p:ph idx="1"/>
          </p:nvPr>
        </p:nvSpPr>
        <p:spPr>
          <a:xfrm>
            <a:off x="457200" y="1066800"/>
            <a:ext cx="8229600" cy="5059363"/>
          </a:xfrm>
        </p:spPr>
        <p:txBody>
          <a:bodyPr>
            <a:normAutofit/>
          </a:bodyPr>
          <a:lstStyle/>
          <a:p>
            <a:r>
              <a:rPr lang="en-US" dirty="0" err="1" smtClean="0"/>
              <a:t>Subjek</a:t>
            </a:r>
            <a:r>
              <a:rPr lang="en-US" dirty="0" smtClean="0"/>
              <a:t> </a:t>
            </a:r>
            <a:r>
              <a:rPr lang="en-US" dirty="0" err="1" smtClean="0"/>
              <a:t>penelitian</a:t>
            </a:r>
            <a:r>
              <a:rPr lang="en-US" dirty="0" smtClean="0"/>
              <a:t> </a:t>
            </a:r>
            <a:r>
              <a:rPr lang="en-US" dirty="0" err="1" smtClean="0"/>
              <a:t>manusia</a:t>
            </a:r>
            <a:r>
              <a:rPr lang="en-US" dirty="0" smtClean="0"/>
              <a:t> &amp;non </a:t>
            </a:r>
            <a:r>
              <a:rPr lang="en-US" dirty="0" err="1" smtClean="0"/>
              <a:t>manusia</a:t>
            </a:r>
            <a:endParaRPr lang="en-US" dirty="0" smtClean="0"/>
          </a:p>
          <a:p>
            <a:r>
              <a:rPr lang="en-US" dirty="0" err="1" smtClean="0"/>
              <a:t>Eksperimen</a:t>
            </a:r>
            <a:r>
              <a:rPr lang="en-US" dirty="0" smtClean="0"/>
              <a:t>, </a:t>
            </a:r>
            <a:r>
              <a:rPr lang="en-US" dirty="0" err="1" smtClean="0"/>
              <a:t>kuasi</a:t>
            </a:r>
            <a:r>
              <a:rPr lang="en-US" dirty="0" smtClean="0"/>
              <a:t> </a:t>
            </a:r>
            <a:r>
              <a:rPr lang="en-US" dirty="0" err="1" smtClean="0"/>
              <a:t>eksperimen</a:t>
            </a:r>
            <a:r>
              <a:rPr lang="en-US" dirty="0" smtClean="0"/>
              <a:t> </a:t>
            </a:r>
            <a:r>
              <a:rPr lang="en-US" dirty="0" err="1" smtClean="0"/>
              <a:t>dan</a:t>
            </a:r>
            <a:r>
              <a:rPr lang="en-US" dirty="0" smtClean="0"/>
              <a:t> </a:t>
            </a:r>
            <a:r>
              <a:rPr lang="en-US" dirty="0" err="1" smtClean="0"/>
              <a:t>studi</a:t>
            </a:r>
            <a:r>
              <a:rPr lang="en-US" dirty="0" smtClean="0"/>
              <a:t> </a:t>
            </a:r>
            <a:r>
              <a:rPr lang="en-US" dirty="0" err="1" smtClean="0"/>
              <a:t>kasus</a:t>
            </a:r>
            <a:endParaRPr lang="en-US" dirty="0" smtClean="0"/>
          </a:p>
          <a:p>
            <a:r>
              <a:rPr lang="en-US" dirty="0" err="1" smtClean="0"/>
              <a:t>Penelitian</a:t>
            </a:r>
            <a:r>
              <a:rPr lang="en-US" dirty="0" smtClean="0"/>
              <a:t> </a:t>
            </a:r>
            <a:r>
              <a:rPr lang="en-US" dirty="0" err="1" smtClean="0"/>
              <a:t>murni</a:t>
            </a:r>
            <a:r>
              <a:rPr lang="en-US" dirty="0" smtClean="0"/>
              <a:t> </a:t>
            </a:r>
            <a:r>
              <a:rPr lang="en-US" dirty="0" err="1" smtClean="0"/>
              <a:t>untuk</a:t>
            </a:r>
            <a:r>
              <a:rPr lang="en-US" dirty="0" smtClean="0"/>
              <a:t> </a:t>
            </a:r>
            <a:r>
              <a:rPr lang="en-US" dirty="0" err="1" smtClean="0"/>
              <a:t>pengetahuan</a:t>
            </a:r>
            <a:r>
              <a:rPr lang="en-US" dirty="0" smtClean="0"/>
              <a:t> &amp; </a:t>
            </a:r>
            <a:r>
              <a:rPr lang="en-US" dirty="0" err="1" smtClean="0"/>
              <a:t>terapan</a:t>
            </a:r>
            <a:r>
              <a:rPr lang="en-US" dirty="0" smtClean="0"/>
              <a:t> </a:t>
            </a:r>
            <a:r>
              <a:rPr lang="en-US" dirty="0" err="1" smtClean="0"/>
              <a:t>untuk</a:t>
            </a:r>
            <a:r>
              <a:rPr lang="en-US" dirty="0" smtClean="0"/>
              <a:t> </a:t>
            </a:r>
            <a:r>
              <a:rPr lang="en-US" dirty="0" err="1" smtClean="0"/>
              <a:t>kemanfaatan</a:t>
            </a:r>
            <a:r>
              <a:rPr lang="en-US" dirty="0" smtClean="0"/>
              <a:t> </a:t>
            </a:r>
            <a:r>
              <a:rPr lang="en-US" dirty="0" err="1" smtClean="0"/>
              <a:t>umat</a:t>
            </a:r>
            <a:r>
              <a:rPr lang="en-US" dirty="0" smtClean="0"/>
              <a:t> </a:t>
            </a:r>
            <a:r>
              <a:rPr lang="en-US" dirty="0" err="1" smtClean="0"/>
              <a:t>manusia</a:t>
            </a:r>
            <a:r>
              <a:rPr lang="en-US" dirty="0" smtClean="0"/>
              <a:t>.</a:t>
            </a:r>
          </a:p>
          <a:p>
            <a:r>
              <a:rPr lang="en-US" dirty="0" err="1" smtClean="0"/>
              <a:t>Kode</a:t>
            </a:r>
            <a:r>
              <a:rPr lang="en-US" dirty="0" smtClean="0"/>
              <a:t> </a:t>
            </a:r>
            <a:r>
              <a:rPr lang="en-US" dirty="0" err="1" smtClean="0"/>
              <a:t>etik</a:t>
            </a:r>
            <a:r>
              <a:rPr lang="en-US" dirty="0" smtClean="0"/>
              <a:t> </a:t>
            </a:r>
            <a:r>
              <a:rPr lang="en-US" dirty="0" err="1" smtClean="0"/>
              <a:t>dalam</a:t>
            </a:r>
            <a:r>
              <a:rPr lang="en-US" dirty="0" smtClean="0"/>
              <a:t> </a:t>
            </a:r>
            <a:r>
              <a:rPr lang="en-US" smtClean="0"/>
              <a:t>riset</a:t>
            </a:r>
            <a:endParaRPr lang="en-US" dirty="0" smtClean="0"/>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85000" lnSpcReduction="20000"/>
          </a:bodyPr>
          <a:lstStyle/>
          <a:p>
            <a:r>
              <a:rPr lang="en-US" dirty="0" err="1" smtClean="0"/>
              <a:t>Metode</a:t>
            </a:r>
            <a:r>
              <a:rPr lang="en-US" dirty="0" smtClean="0"/>
              <a:t> modern yang </a:t>
            </a:r>
            <a:r>
              <a:rPr lang="en-US" dirty="0" err="1" smtClean="0"/>
              <a:t>dapat</a:t>
            </a:r>
            <a:r>
              <a:rPr lang="en-US" dirty="0" smtClean="0"/>
              <a:t> </a:t>
            </a:r>
            <a:r>
              <a:rPr lang="en-US" dirty="0" err="1" smtClean="0"/>
              <a:t>digunakan</a:t>
            </a:r>
            <a:r>
              <a:rPr lang="en-US" dirty="0" smtClean="0"/>
              <a:t> </a:t>
            </a:r>
            <a:r>
              <a:rPr lang="en-US" dirty="0" err="1" smtClean="0"/>
              <a:t>untuk</a:t>
            </a:r>
            <a:r>
              <a:rPr lang="en-US" dirty="0" smtClean="0"/>
              <a:t> </a:t>
            </a:r>
            <a:r>
              <a:rPr lang="en-US" dirty="0" err="1" smtClean="0"/>
              <a:t>penelitian</a:t>
            </a:r>
            <a:r>
              <a:rPr lang="en-US" dirty="0" smtClean="0"/>
              <a:t> </a:t>
            </a:r>
            <a:r>
              <a:rPr lang="en-US" dirty="0" err="1" smtClean="0"/>
              <a:t>terkait</a:t>
            </a:r>
            <a:r>
              <a:rPr lang="en-US" dirty="0" smtClean="0"/>
              <a:t> </a:t>
            </a:r>
            <a:r>
              <a:rPr lang="en-US" dirty="0" err="1" smtClean="0"/>
              <a:t>dengan</a:t>
            </a:r>
            <a:r>
              <a:rPr lang="en-US" dirty="0" smtClean="0"/>
              <a:t> </a:t>
            </a:r>
            <a:r>
              <a:rPr lang="en-US" dirty="0" err="1" smtClean="0"/>
              <a:t>otak</a:t>
            </a:r>
            <a:r>
              <a:rPr lang="en-US" dirty="0" smtClean="0"/>
              <a:t> :</a:t>
            </a:r>
          </a:p>
          <a:p>
            <a:r>
              <a:rPr lang="id-ID" dirty="0" smtClean="0"/>
              <a:t>Pindai tomografi komputer (Computerized Axial Tomography/ CTScan/ CAT).</a:t>
            </a:r>
          </a:p>
          <a:p>
            <a:r>
              <a:rPr lang="id-ID" dirty="0" smtClean="0">
                <a:sym typeface="Wingdings" pitchFamily="2" charset="2"/>
              </a:rPr>
              <a:t></a:t>
            </a:r>
            <a:r>
              <a:rPr lang="id-ID" dirty="0" smtClean="0"/>
              <a:t>Penyuntikan pewarna pada pembuluh darah, lalu kepala diposisikan pada alat pemindai (CTScanner), dg sinar X yg menembus kepala direkam oleh detektor pd sisi yg berlawanan, pemintai diputar perlahan shg pengukuran dilakukan hingga 180º. Hasil pengukuran diolah  komputer.</a:t>
            </a:r>
          </a:p>
          <a:p>
            <a:r>
              <a:rPr lang="id-ID" dirty="0" smtClean="0"/>
              <a:t>Pencitraan resonansi magnetic (Magnetic Resonance Imaging/MRI).</a:t>
            </a:r>
          </a:p>
          <a:p>
            <a:r>
              <a:rPr lang="id-ID" dirty="0" smtClean="0">
                <a:sym typeface="Wingdings" pitchFamily="2" charset="2"/>
              </a:rPr>
              <a:t> memetakan area otak secara detil menggunakan medan magnet.</a:t>
            </a:r>
            <a:endParaRPr lang="id-ID"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id-ID" sz="3200" dirty="0" smtClean="0"/>
              <a:t>Alat perekam aktifitas otak</a:t>
            </a:r>
            <a:endParaRPr lang="id-ID" sz="3200" dirty="0"/>
          </a:p>
        </p:txBody>
      </p:sp>
      <p:sp>
        <p:nvSpPr>
          <p:cNvPr id="3" name="Content Placeholder 2"/>
          <p:cNvSpPr>
            <a:spLocks noGrp="1"/>
          </p:cNvSpPr>
          <p:nvPr>
            <p:ph idx="1"/>
          </p:nvPr>
        </p:nvSpPr>
        <p:spPr>
          <a:xfrm>
            <a:off x="457200" y="1143000"/>
            <a:ext cx="8229600" cy="4983163"/>
          </a:xfrm>
        </p:spPr>
        <p:txBody>
          <a:bodyPr>
            <a:normAutofit fontScale="92500" lnSpcReduction="10000"/>
          </a:bodyPr>
          <a:lstStyle/>
          <a:p>
            <a:r>
              <a:rPr lang="id-ID" dirty="0" smtClean="0">
                <a:solidFill>
                  <a:schemeClr val="tx2"/>
                </a:solidFill>
              </a:rPr>
              <a:t>Elektroensefalografi (Electeoencephalograph / EEG).</a:t>
            </a:r>
            <a:r>
              <a:rPr lang="id-ID" dirty="0" smtClean="0"/>
              <a:t> </a:t>
            </a:r>
          </a:p>
          <a:p>
            <a:r>
              <a:rPr lang="id-ID" dirty="0" smtClean="0">
                <a:sym typeface="Wingdings" pitchFamily="2" charset="2"/>
              </a:rPr>
              <a:t> merekam aktifitas listrik otak melalui elektroda yg ditempelkan ke kulit kepala. Outnya diamplifikasi dan direkam.</a:t>
            </a:r>
          </a:p>
          <a:p>
            <a:r>
              <a:rPr lang="id-ID" dirty="0" smtClean="0">
                <a:solidFill>
                  <a:schemeClr val="tx2"/>
                </a:solidFill>
                <a:sym typeface="Wingdings" pitchFamily="2" charset="2"/>
              </a:rPr>
              <a:t>Magnetoensefalograf (magnetoencephalograph/ MEG)</a:t>
            </a:r>
          </a:p>
          <a:p>
            <a:r>
              <a:rPr lang="id-ID" dirty="0" smtClean="0">
                <a:sym typeface="Wingdings" pitchFamily="2" charset="2"/>
              </a:rPr>
              <a:t>alat serupa EEG, tetapi alat ini mengukur medan magnet lemah yg dihasilkan oleh aktifitas otak. MEG mampu memperlihatkan perubahan permilisekon </a:t>
            </a:r>
          </a:p>
          <a:p>
            <a:endParaRPr lang="id-ID" dirty="0"/>
          </a:p>
        </p:txBody>
      </p:sp>
    </p:spTree>
    <p:extLst>
      <p:ext uri="{BB962C8B-B14F-4D97-AF65-F5344CB8AC3E}">
        <p14:creationId xmlns:p14="http://schemas.microsoft.com/office/powerpoint/2010/main" xmlns="" val="6137196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lnSpcReduction="10000"/>
          </a:bodyPr>
          <a:lstStyle/>
          <a:p>
            <a:r>
              <a:rPr lang="id-ID" dirty="0" smtClean="0">
                <a:solidFill>
                  <a:schemeClr val="tx2"/>
                </a:solidFill>
              </a:rPr>
              <a:t>Tomografi emisi positron (positron-emmisiontomography / PET).</a:t>
            </a:r>
          </a:p>
          <a:p>
            <a:r>
              <a:rPr lang="id-ID" dirty="0" smtClean="0">
                <a:sym typeface="Wingdings" pitchFamily="2" charset="2"/>
              </a:rPr>
              <a:t> Mengukur perubahan dari waktu ke waktu antar lokasi, tetapi otak akan terpapar zat radioaktif</a:t>
            </a:r>
          </a:p>
          <a:p>
            <a:r>
              <a:rPr lang="id-ID" dirty="0" smtClean="0">
                <a:solidFill>
                  <a:schemeClr val="tx2"/>
                </a:solidFill>
                <a:sym typeface="Wingdings" pitchFamily="2" charset="2"/>
              </a:rPr>
              <a:t>Pencitraan resonansi magnetik fungsional (functional Magnetic Resonance Imaging/ fMRI)</a:t>
            </a:r>
          </a:p>
          <a:p>
            <a:r>
              <a:rPr lang="id-ID" dirty="0" smtClean="0">
                <a:sym typeface="Wingdings" pitchFamily="2" charset="2"/>
              </a:rPr>
              <a:t> mengukur perubahan selama 1 sekon dapat mengenali lokasi dlm kisaran 1-2 mm, tidak menggunakan radiasi</a:t>
            </a:r>
            <a:endParaRPr lang="id-ID"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12376</TotalTime>
  <Words>1550</Words>
  <Application>Microsoft Office PowerPoint</Application>
  <PresentationFormat>On-screen Show (4:3)</PresentationFormat>
  <Paragraphs>136</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Psikologi Faal melalui pendekatan neurosains</vt:lpstr>
      <vt:lpstr>       R E F E R E N S I</vt:lpstr>
      <vt:lpstr>       R E F E R E N S I</vt:lpstr>
      <vt:lpstr>Biopsikologi – Psikologi Faal</vt:lpstr>
      <vt:lpstr>Slide 5</vt:lpstr>
      <vt:lpstr>Otak dan Perilaku</vt:lpstr>
      <vt:lpstr> Pikiran dan otak  </vt:lpstr>
      <vt:lpstr>Slide 8</vt:lpstr>
      <vt:lpstr>Slide 9</vt:lpstr>
      <vt:lpstr>Genetika perilaku</vt:lpstr>
      <vt:lpstr>Slide 11</vt:lpstr>
      <vt:lpstr>Slide 12</vt:lpstr>
      <vt:lpstr>Slide 13</vt:lpstr>
      <vt:lpstr>Ilustrasi skematik struktur DNA</vt:lpstr>
      <vt:lpstr>Ekspresi gen</vt:lpstr>
      <vt:lpstr>Timbulnya variasi gen</vt:lpstr>
      <vt:lpstr>Kromosom dan pindah silang</vt:lpstr>
      <vt:lpstr>Kromosom seks : Sex-linked genes &amp; sex-limited genes</vt:lpstr>
      <vt:lpstr>Kromosom seks</vt:lpstr>
      <vt:lpstr>Pewarisan sifat dan lingkungan</vt:lpstr>
      <vt:lpstr>Slide 21</vt:lpstr>
      <vt:lpstr>Modifikasi lingkungan</vt:lpstr>
      <vt:lpstr>Pewarisan sifat dan lingkungan</vt:lpstr>
      <vt:lpstr>Cara gen mempengaruhi perilaku</vt:lpstr>
      <vt:lpstr>Evolusi perilaku</vt:lpstr>
      <vt:lpstr>Psikologi evolusi</vt:lpstr>
      <vt:lpstr>Riset-riset pada biopsikologi</vt:lpstr>
      <vt:lpstr>Slide 28</vt:lpstr>
      <vt:lpstr>Alat perekam aktifitas otak</vt:lpstr>
      <vt:lpstr>Slide 30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Psikologi Faal melalui pendekatan Biopsikologi</dc:title>
  <dc:creator>sistem</dc:creator>
  <cp:lastModifiedBy>sistem</cp:lastModifiedBy>
  <cp:revision>19</cp:revision>
  <dcterms:created xsi:type="dcterms:W3CDTF">2006-08-16T00:00:00Z</dcterms:created>
  <dcterms:modified xsi:type="dcterms:W3CDTF">2018-03-13T03:45:52Z</dcterms:modified>
</cp:coreProperties>
</file>